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7" r:id="rId6"/>
    <p:sldId id="269" r:id="rId7"/>
    <p:sldId id="272" r:id="rId8"/>
    <p:sldId id="273" r:id="rId9"/>
    <p:sldId id="274" r:id="rId10"/>
    <p:sldId id="275" r:id="rId11"/>
    <p:sldId id="276" r:id="rId12"/>
    <p:sldId id="277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278" r:id="rId28"/>
    <p:sldId id="280" r:id="rId29"/>
    <p:sldId id="281" r:id="rId30"/>
    <p:sldId id="282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327" r:id="rId40"/>
    <p:sldId id="314" r:id="rId41"/>
    <p:sldId id="316" r:id="rId42"/>
    <p:sldId id="317" r:id="rId43"/>
    <p:sldId id="318" r:id="rId44"/>
    <p:sldId id="319" r:id="rId45"/>
    <p:sldId id="320" r:id="rId46"/>
    <p:sldId id="321" r:id="rId47"/>
    <p:sldId id="322" r:id="rId48"/>
    <p:sldId id="323" r:id="rId49"/>
    <p:sldId id="324" r:id="rId50"/>
    <p:sldId id="325" r:id="rId51"/>
    <p:sldId id="296" r:id="rId52"/>
    <p:sldId id="297" r:id="rId53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rgbClr val="073D86"/>
                </a:solidFill>
                <a:latin typeface="Candara"/>
                <a:cs typeface="Candar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1/17/2019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836420" y="188976"/>
            <a:ext cx="5687567" cy="12862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55904" y="2421635"/>
            <a:ext cx="7416165" cy="2554605"/>
          </a:xfrm>
          <a:custGeom>
            <a:avLst/>
            <a:gdLst/>
            <a:ahLst/>
            <a:cxnLst/>
            <a:rect l="l" t="t" r="r" b="b"/>
            <a:pathLst>
              <a:path w="7416165" h="2554604">
                <a:moveTo>
                  <a:pt x="0" y="2554224"/>
                </a:moveTo>
                <a:lnTo>
                  <a:pt x="7415783" y="2554224"/>
                </a:lnTo>
                <a:lnTo>
                  <a:pt x="7415783" y="0"/>
                </a:lnTo>
                <a:lnTo>
                  <a:pt x="0" y="0"/>
                </a:lnTo>
                <a:lnTo>
                  <a:pt x="0" y="2554224"/>
                </a:lnTo>
                <a:close/>
              </a:path>
            </a:pathLst>
          </a:custGeom>
          <a:ln w="9144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1/17/2019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1/17/2019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29757" cy="63884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6481" y="5588"/>
            <a:ext cx="8451037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4370" y="1454276"/>
            <a:ext cx="8401050" cy="4465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073D86"/>
                </a:solidFill>
                <a:latin typeface="Candara"/>
                <a:cs typeface="Candar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invalsi-areaprove.cineca.it/docs/2018/038_ITALIANO_Illustrazione_descrizione_sintetica_livelli.pdf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invalsi-areaprove.cineca.it/docs/2018/MATEMATICA_Illustrazione_descrizione_sintetica_livelli.pdf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invalsi-areaprove.cineca.it/index.php?get=static&amp;amp;pag=qdr" TargetMode="External"/><Relationship Id="rId2" Type="http://schemas.openxmlformats.org/officeDocument/2006/relationships/hyperlink" Target="https://invalsi-areaprove.cineca.it/index.php?get=static&amp;amp;pag=hom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nvalsi-areaprove.cineca.it/index.php?get=static&amp;amp;pag=esempi_prove_grado_13" TargetMode="External"/><Relationship Id="rId4" Type="http://schemas.openxmlformats.org/officeDocument/2006/relationships/hyperlink" Target="https://invalsi-areaprove.cineca.it/index.php?get=static&amp;amp;pag=materiale_informativo_sec_secondo_grado" TargetMode="Externa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1933" y="3038043"/>
            <a:ext cx="7043420" cy="1854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95"/>
              </a:spcBef>
            </a:pPr>
            <a:r>
              <a:rPr sz="4000" spc="-600" dirty="0">
                <a:solidFill>
                  <a:srgbClr val="006FC0"/>
                </a:solidFill>
                <a:latin typeface="Arial"/>
                <a:cs typeface="Arial"/>
              </a:rPr>
              <a:t>L’Esame </a:t>
            </a:r>
            <a:r>
              <a:rPr sz="4000" spc="-490" dirty="0">
                <a:solidFill>
                  <a:srgbClr val="006FC0"/>
                </a:solidFill>
                <a:latin typeface="Arial"/>
                <a:cs typeface="Arial"/>
              </a:rPr>
              <a:t>di </a:t>
            </a:r>
            <a:r>
              <a:rPr sz="4000" spc="-240" dirty="0">
                <a:solidFill>
                  <a:srgbClr val="006FC0"/>
                </a:solidFill>
                <a:latin typeface="Arial"/>
                <a:cs typeface="Arial"/>
              </a:rPr>
              <a:t>Stato </a:t>
            </a:r>
            <a:r>
              <a:rPr sz="4000" spc="-380" dirty="0">
                <a:solidFill>
                  <a:srgbClr val="006FC0"/>
                </a:solidFill>
                <a:latin typeface="Arial"/>
                <a:cs typeface="Arial"/>
              </a:rPr>
              <a:t>del </a:t>
            </a:r>
            <a:r>
              <a:rPr sz="4000" spc="-580" dirty="0">
                <a:solidFill>
                  <a:srgbClr val="006FC0"/>
                </a:solidFill>
                <a:latin typeface="Arial"/>
                <a:cs typeface="Arial"/>
              </a:rPr>
              <a:t>secondo </a:t>
            </a:r>
            <a:r>
              <a:rPr sz="4000" spc="-480" dirty="0">
                <a:solidFill>
                  <a:srgbClr val="006FC0"/>
                </a:solidFill>
                <a:latin typeface="Arial"/>
                <a:cs typeface="Arial"/>
              </a:rPr>
              <a:t>ciclo  </a:t>
            </a:r>
            <a:r>
              <a:rPr sz="4000" spc="-380" dirty="0">
                <a:solidFill>
                  <a:srgbClr val="006FC0"/>
                </a:solidFill>
                <a:latin typeface="Arial"/>
                <a:cs typeface="Arial"/>
              </a:rPr>
              <a:t>nel </a:t>
            </a:r>
            <a:r>
              <a:rPr sz="4000" spc="-495" dirty="0">
                <a:solidFill>
                  <a:srgbClr val="006FC0"/>
                </a:solidFill>
                <a:latin typeface="Arial"/>
                <a:cs typeface="Arial"/>
              </a:rPr>
              <a:t>quadro </a:t>
            </a:r>
            <a:r>
              <a:rPr sz="4000" spc="-375" dirty="0">
                <a:solidFill>
                  <a:srgbClr val="006FC0"/>
                </a:solidFill>
                <a:latin typeface="Arial"/>
                <a:cs typeface="Arial"/>
              </a:rPr>
              <a:t>delineato </a:t>
            </a:r>
            <a:r>
              <a:rPr sz="4000" spc="-380" dirty="0">
                <a:solidFill>
                  <a:srgbClr val="006FC0"/>
                </a:solidFill>
                <a:latin typeface="Arial"/>
                <a:cs typeface="Arial"/>
              </a:rPr>
              <a:t>dal</a:t>
            </a:r>
            <a:r>
              <a:rPr sz="4000" spc="30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4000" spc="-530" dirty="0">
                <a:solidFill>
                  <a:srgbClr val="006FC0"/>
                </a:solidFill>
                <a:latin typeface="Arial"/>
                <a:cs typeface="Arial"/>
              </a:rPr>
              <a:t>D.Lgs.</a:t>
            </a:r>
            <a:endParaRPr sz="40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  <a:spcBef>
                <a:spcPts val="5"/>
              </a:spcBef>
            </a:pPr>
            <a:r>
              <a:rPr sz="4000" spc="-335" dirty="0">
                <a:solidFill>
                  <a:srgbClr val="006FC0"/>
                </a:solidFill>
                <a:latin typeface="Arial"/>
                <a:cs typeface="Arial"/>
              </a:rPr>
              <a:t>62/2017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406" y="1780413"/>
            <a:ext cx="7442834" cy="35382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7020" marR="5080" indent="-274320" algn="just">
              <a:lnSpc>
                <a:spcPct val="100000"/>
              </a:lnSpc>
              <a:spcBef>
                <a:spcPts val="105"/>
              </a:spcBef>
              <a:buClr>
                <a:srgbClr val="30B6FC"/>
              </a:buClr>
              <a:buFont typeface="Symbol"/>
              <a:buChar char=""/>
              <a:tabLst>
                <a:tab pos="287020" algn="l"/>
              </a:tabLst>
            </a:pPr>
            <a:r>
              <a:rPr sz="3200" dirty="0">
                <a:solidFill>
                  <a:srgbClr val="073D86"/>
                </a:solidFill>
                <a:latin typeface="Candara"/>
                <a:cs typeface="Candara"/>
              </a:rPr>
              <a:t>Nel caso </a:t>
            </a:r>
            <a:r>
              <a:rPr sz="3200" spc="-5" dirty="0">
                <a:solidFill>
                  <a:srgbClr val="073D86"/>
                </a:solidFill>
                <a:latin typeface="Candara"/>
                <a:cs typeface="Candara"/>
              </a:rPr>
              <a:t>in </a:t>
            </a:r>
            <a:r>
              <a:rPr sz="3200" dirty="0">
                <a:solidFill>
                  <a:srgbClr val="073D86"/>
                </a:solidFill>
                <a:latin typeface="Candara"/>
                <a:cs typeface="Candara"/>
              </a:rPr>
              <a:t>cui </a:t>
            </a:r>
            <a:r>
              <a:rPr sz="3200" spc="-5" dirty="0">
                <a:solidFill>
                  <a:srgbClr val="073D86"/>
                </a:solidFill>
                <a:latin typeface="Candara"/>
                <a:cs typeface="Candara"/>
              </a:rPr>
              <a:t>lo studente </a:t>
            </a:r>
            <a:r>
              <a:rPr sz="3200" dirty="0">
                <a:solidFill>
                  <a:srgbClr val="073D86"/>
                </a:solidFill>
                <a:latin typeface="Candara"/>
                <a:cs typeface="Candara"/>
              </a:rPr>
              <a:t>svolga prove  </a:t>
            </a:r>
            <a:r>
              <a:rPr sz="3200" spc="-5" dirty="0">
                <a:solidFill>
                  <a:srgbClr val="073D86"/>
                </a:solidFill>
                <a:latin typeface="Candara"/>
                <a:cs typeface="Candara"/>
              </a:rPr>
              <a:t>equipollenti </a:t>
            </a:r>
            <a:r>
              <a:rPr sz="3200" b="1" spc="-5" dirty="0">
                <a:solidFill>
                  <a:srgbClr val="073D86"/>
                </a:solidFill>
                <a:latin typeface="Candara"/>
                <a:cs typeface="Candara"/>
              </a:rPr>
              <a:t>viene rilasciato il</a:t>
            </a:r>
            <a:r>
              <a:rPr sz="3200" b="1" spc="4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3200" b="1" spc="-5" dirty="0">
                <a:solidFill>
                  <a:srgbClr val="073D86"/>
                </a:solidFill>
                <a:latin typeface="Candara"/>
                <a:cs typeface="Candara"/>
              </a:rPr>
              <a:t>diploma</a:t>
            </a:r>
            <a:endParaRPr sz="3200">
              <a:latin typeface="Candara"/>
              <a:cs typeface="Candara"/>
            </a:endParaRPr>
          </a:p>
          <a:p>
            <a:pPr marL="287020" marR="5715" indent="-274320" algn="just">
              <a:lnSpc>
                <a:spcPct val="100000"/>
              </a:lnSpc>
              <a:spcBef>
                <a:spcPts val="770"/>
              </a:spcBef>
              <a:buClr>
                <a:srgbClr val="30B6FC"/>
              </a:buClr>
              <a:buFont typeface="Symbol"/>
              <a:buChar char=""/>
              <a:tabLst>
                <a:tab pos="287020" algn="l"/>
              </a:tabLst>
            </a:pPr>
            <a:r>
              <a:rPr sz="3200" dirty="0">
                <a:solidFill>
                  <a:srgbClr val="073D86"/>
                </a:solidFill>
                <a:latin typeface="Candara"/>
                <a:cs typeface="Candara"/>
              </a:rPr>
              <a:t>Nel caso di non </a:t>
            </a:r>
            <a:r>
              <a:rPr sz="3200" spc="-5" dirty="0">
                <a:solidFill>
                  <a:srgbClr val="073D86"/>
                </a:solidFill>
                <a:latin typeface="Candara"/>
                <a:cs typeface="Candara"/>
              </a:rPr>
              <a:t>partecipazione </a:t>
            </a:r>
            <a:r>
              <a:rPr sz="3200" dirty="0">
                <a:solidFill>
                  <a:srgbClr val="073D86"/>
                </a:solidFill>
                <a:latin typeface="Candara"/>
                <a:cs typeface="Candara"/>
              </a:rPr>
              <a:t>agli </a:t>
            </a:r>
            <a:r>
              <a:rPr sz="3200" spc="-5" dirty="0">
                <a:solidFill>
                  <a:srgbClr val="073D86"/>
                </a:solidFill>
                <a:latin typeface="Candara"/>
                <a:cs typeface="Candara"/>
              </a:rPr>
              <a:t>esami  </a:t>
            </a:r>
            <a:r>
              <a:rPr sz="3200" dirty="0">
                <a:solidFill>
                  <a:srgbClr val="073D86"/>
                </a:solidFill>
                <a:latin typeface="Candara"/>
                <a:cs typeface="Candara"/>
              </a:rPr>
              <a:t>o ad alcune </a:t>
            </a:r>
            <a:r>
              <a:rPr sz="3200" spc="-5" dirty="0">
                <a:solidFill>
                  <a:srgbClr val="073D86"/>
                </a:solidFill>
                <a:latin typeface="Candara"/>
                <a:cs typeface="Candara"/>
              </a:rPr>
              <a:t>prove, oppure </a:t>
            </a:r>
            <a:r>
              <a:rPr sz="3200" dirty="0">
                <a:solidFill>
                  <a:srgbClr val="073D86"/>
                </a:solidFill>
                <a:latin typeface="Candara"/>
                <a:cs typeface="Candara"/>
              </a:rPr>
              <a:t>di svolgimento  di prove </a:t>
            </a:r>
            <a:r>
              <a:rPr sz="3200" spc="-5" dirty="0">
                <a:solidFill>
                  <a:srgbClr val="073D86"/>
                </a:solidFill>
                <a:latin typeface="Candara"/>
                <a:cs typeface="Candara"/>
              </a:rPr>
              <a:t>differenziate </a:t>
            </a:r>
            <a:r>
              <a:rPr sz="3200" dirty="0">
                <a:solidFill>
                  <a:srgbClr val="073D86"/>
                </a:solidFill>
                <a:latin typeface="Candara"/>
                <a:cs typeface="Candara"/>
              </a:rPr>
              <a:t>e non </a:t>
            </a:r>
            <a:r>
              <a:rPr sz="3200" spc="-5" dirty="0">
                <a:solidFill>
                  <a:srgbClr val="073D86"/>
                </a:solidFill>
                <a:latin typeface="Candara"/>
                <a:cs typeface="Candara"/>
              </a:rPr>
              <a:t>equipollenti,  </a:t>
            </a:r>
            <a:r>
              <a:rPr sz="3200" b="1" spc="-5" dirty="0">
                <a:solidFill>
                  <a:srgbClr val="073D86"/>
                </a:solidFill>
                <a:latin typeface="Candara"/>
                <a:cs typeface="Candara"/>
              </a:rPr>
              <a:t>viene rilasciato </a:t>
            </a:r>
            <a:r>
              <a:rPr sz="3200" b="1" dirty="0">
                <a:solidFill>
                  <a:srgbClr val="073D86"/>
                </a:solidFill>
                <a:latin typeface="Candara"/>
                <a:cs typeface="Candara"/>
              </a:rPr>
              <a:t>l’attestato di </a:t>
            </a:r>
            <a:r>
              <a:rPr sz="3200" b="1" spc="-5" dirty="0">
                <a:solidFill>
                  <a:srgbClr val="073D86"/>
                </a:solidFill>
                <a:latin typeface="Candara"/>
                <a:cs typeface="Candara"/>
              </a:rPr>
              <a:t>credito  </a:t>
            </a:r>
            <a:r>
              <a:rPr sz="3200" b="1" dirty="0">
                <a:solidFill>
                  <a:srgbClr val="073D86"/>
                </a:solidFill>
                <a:latin typeface="Candara"/>
                <a:cs typeface="Candara"/>
              </a:rPr>
              <a:t>formativo</a:t>
            </a:r>
            <a:endParaRPr sz="3200">
              <a:latin typeface="Candara"/>
              <a:cs typeface="Candar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5992" y="153415"/>
            <a:ext cx="76631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FFFF"/>
                </a:solidFill>
                <a:latin typeface="Candara"/>
                <a:cs typeface="Candara"/>
              </a:rPr>
              <a:t>ESAME DI </a:t>
            </a:r>
            <a:r>
              <a:rPr sz="2400" b="1" spc="-25" dirty="0">
                <a:solidFill>
                  <a:srgbClr val="FFFFFF"/>
                </a:solidFill>
                <a:latin typeface="Candara"/>
                <a:cs typeface="Candara"/>
              </a:rPr>
              <a:t>STATO </a:t>
            </a:r>
            <a:r>
              <a:rPr sz="2400" b="1" spc="-5" dirty="0">
                <a:solidFill>
                  <a:srgbClr val="FFFFFF"/>
                </a:solidFill>
                <a:latin typeface="Candara"/>
                <a:cs typeface="Candara"/>
              </a:rPr>
              <a:t>PER </a:t>
            </a:r>
            <a:r>
              <a:rPr sz="2400" b="1" dirty="0">
                <a:solidFill>
                  <a:srgbClr val="FFFFFF"/>
                </a:solidFill>
                <a:latin typeface="Candara"/>
                <a:cs typeface="Candara"/>
              </a:rPr>
              <a:t>STUDENTI </a:t>
            </a:r>
            <a:r>
              <a:rPr sz="2400" b="1" spc="-5" dirty="0">
                <a:solidFill>
                  <a:srgbClr val="FFFFFF"/>
                </a:solidFill>
                <a:latin typeface="Candara"/>
                <a:cs typeface="Candara"/>
              </a:rPr>
              <a:t>CON </a:t>
            </a:r>
            <a:r>
              <a:rPr sz="2400" b="1" spc="-10" dirty="0">
                <a:solidFill>
                  <a:srgbClr val="FFFFFF"/>
                </a:solidFill>
                <a:latin typeface="Candara"/>
                <a:cs typeface="Candara"/>
              </a:rPr>
              <a:t>DISABILITÀ </a:t>
            </a:r>
            <a:r>
              <a:rPr sz="2400" b="1" spc="-30" dirty="0">
                <a:solidFill>
                  <a:srgbClr val="FFFFFF"/>
                </a:solidFill>
                <a:latin typeface="Candara"/>
                <a:cs typeface="Candara"/>
              </a:rPr>
              <a:t>(ART.</a:t>
            </a:r>
            <a:r>
              <a:rPr sz="2400" b="1" spc="50" dirty="0">
                <a:solidFill>
                  <a:srgbClr val="FFFFFF"/>
                </a:solidFill>
                <a:latin typeface="Candara"/>
                <a:cs typeface="Candara"/>
              </a:rPr>
              <a:t> </a:t>
            </a:r>
            <a:r>
              <a:rPr sz="2400" b="1" dirty="0">
                <a:solidFill>
                  <a:srgbClr val="FFFFFF"/>
                </a:solidFill>
                <a:latin typeface="Candara"/>
                <a:cs typeface="Candara"/>
              </a:rPr>
              <a:t>20)</a:t>
            </a:r>
            <a:endParaRPr sz="240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395424"/>
            <a:ext cx="7802880" cy="40163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510"/>
              </a:lnSpc>
              <a:spcBef>
                <a:spcPts val="95"/>
              </a:spcBef>
            </a:pPr>
            <a:r>
              <a:rPr sz="2200" spc="-5" dirty="0">
                <a:solidFill>
                  <a:srgbClr val="073D86"/>
                </a:solidFill>
                <a:latin typeface="Candara"/>
                <a:cs typeface="Candara"/>
              </a:rPr>
              <a:t>Le norme del D.Lgs 62/2017 confermano sostanzialmente</a:t>
            </a:r>
            <a:r>
              <a:rPr sz="2200" spc="-6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200" spc="-5" dirty="0">
                <a:solidFill>
                  <a:srgbClr val="073D86"/>
                </a:solidFill>
                <a:latin typeface="Candara"/>
                <a:cs typeface="Candara"/>
              </a:rPr>
              <a:t>la</a:t>
            </a:r>
            <a:endParaRPr sz="2200">
              <a:latin typeface="Candara"/>
              <a:cs typeface="Candara"/>
            </a:endParaRPr>
          </a:p>
          <a:p>
            <a:pPr marL="12700">
              <a:lnSpc>
                <a:spcPts val="2510"/>
              </a:lnSpc>
            </a:pPr>
            <a:r>
              <a:rPr sz="2200" spc="-5" dirty="0">
                <a:solidFill>
                  <a:srgbClr val="073D86"/>
                </a:solidFill>
                <a:latin typeface="Candara"/>
                <a:cs typeface="Candara"/>
              </a:rPr>
              <a:t>situazione previgente, con particolare riferimento</a:t>
            </a:r>
            <a:r>
              <a:rPr sz="2200" spc="-9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200" spc="-5" dirty="0">
                <a:solidFill>
                  <a:srgbClr val="073D86"/>
                </a:solidFill>
                <a:latin typeface="Candara"/>
                <a:cs typeface="Candara"/>
              </a:rPr>
              <a:t>a:</a:t>
            </a:r>
            <a:endParaRPr sz="22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5"/>
              </a:spcBef>
              <a:buClr>
                <a:srgbClr val="30B6FC"/>
              </a:buClr>
              <a:buChar char="-"/>
              <a:tabLst>
                <a:tab pos="286385" algn="l"/>
                <a:tab pos="287020" algn="l"/>
              </a:tabLst>
            </a:pPr>
            <a:r>
              <a:rPr sz="2200" spc="-5" dirty="0">
                <a:solidFill>
                  <a:srgbClr val="073D86"/>
                </a:solidFill>
                <a:latin typeface="Candara"/>
                <a:cs typeface="Candara"/>
              </a:rPr>
              <a:t>La coerenza con il</a:t>
            </a:r>
            <a:r>
              <a:rPr sz="2200" spc="-2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200" spc="-5" dirty="0">
                <a:solidFill>
                  <a:srgbClr val="073D86"/>
                </a:solidFill>
                <a:latin typeface="Candara"/>
                <a:cs typeface="Candara"/>
              </a:rPr>
              <a:t>PDP</a:t>
            </a:r>
            <a:endParaRPr sz="2200">
              <a:latin typeface="Candara"/>
              <a:cs typeface="Candara"/>
            </a:endParaRPr>
          </a:p>
          <a:p>
            <a:pPr marL="287020" indent="-274320">
              <a:lnSpc>
                <a:spcPct val="100000"/>
              </a:lnSpc>
              <a:spcBef>
                <a:spcPts val="260"/>
              </a:spcBef>
              <a:buClr>
                <a:srgbClr val="30B6FC"/>
              </a:buClr>
              <a:buChar char="-"/>
              <a:tabLst>
                <a:tab pos="286385" algn="l"/>
                <a:tab pos="287020" algn="l"/>
              </a:tabLst>
            </a:pPr>
            <a:r>
              <a:rPr sz="2200" dirty="0">
                <a:solidFill>
                  <a:srgbClr val="073D86"/>
                </a:solidFill>
                <a:latin typeface="Candara"/>
                <a:cs typeface="Candara"/>
              </a:rPr>
              <a:t>Gli strumenti</a:t>
            </a:r>
            <a:r>
              <a:rPr sz="2200" spc="-4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200" spc="-5" dirty="0">
                <a:solidFill>
                  <a:srgbClr val="073D86"/>
                </a:solidFill>
                <a:latin typeface="Candara"/>
                <a:cs typeface="Candara"/>
              </a:rPr>
              <a:t>compensativi</a:t>
            </a:r>
            <a:endParaRPr sz="2200">
              <a:latin typeface="Candara"/>
              <a:cs typeface="Candara"/>
            </a:endParaRPr>
          </a:p>
          <a:p>
            <a:pPr marL="287020" marR="459740" indent="-274320">
              <a:lnSpc>
                <a:spcPts val="2380"/>
              </a:lnSpc>
              <a:spcBef>
                <a:spcPts val="565"/>
              </a:spcBef>
              <a:buClr>
                <a:srgbClr val="30B6FC"/>
              </a:buClr>
              <a:buChar char="-"/>
              <a:tabLst>
                <a:tab pos="286385" algn="l"/>
                <a:tab pos="287020" algn="l"/>
              </a:tabLst>
            </a:pPr>
            <a:r>
              <a:rPr sz="2200" spc="-5" dirty="0">
                <a:solidFill>
                  <a:srgbClr val="073D86"/>
                </a:solidFill>
                <a:latin typeface="Candara"/>
                <a:cs typeface="Candara"/>
              </a:rPr>
              <a:t>Percorso </a:t>
            </a:r>
            <a:r>
              <a:rPr sz="2200" dirty="0">
                <a:solidFill>
                  <a:srgbClr val="073D86"/>
                </a:solidFill>
                <a:latin typeface="Candara"/>
                <a:cs typeface="Candara"/>
              </a:rPr>
              <a:t>didattico </a:t>
            </a:r>
            <a:r>
              <a:rPr sz="2200" spc="-5" dirty="0">
                <a:solidFill>
                  <a:srgbClr val="073D86"/>
                </a:solidFill>
                <a:latin typeface="Candara"/>
                <a:cs typeface="Candara"/>
              </a:rPr>
              <a:t>ordinario con la sola dispensa dalle prove  </a:t>
            </a:r>
            <a:r>
              <a:rPr sz="2200" dirty="0">
                <a:solidFill>
                  <a:srgbClr val="073D86"/>
                </a:solidFill>
                <a:latin typeface="Candara"/>
                <a:cs typeface="Candara"/>
              </a:rPr>
              <a:t>scritte </a:t>
            </a:r>
            <a:r>
              <a:rPr sz="2200" spc="-5" dirty="0">
                <a:solidFill>
                  <a:srgbClr val="073D86"/>
                </a:solidFill>
                <a:latin typeface="Candara"/>
                <a:cs typeface="Candara"/>
              </a:rPr>
              <a:t>ordinarie di lingua </a:t>
            </a:r>
            <a:r>
              <a:rPr sz="2200" dirty="0">
                <a:solidFill>
                  <a:srgbClr val="073D86"/>
                </a:solidFill>
                <a:latin typeface="Candara"/>
                <a:cs typeface="Candara"/>
              </a:rPr>
              <a:t>straniera: </a:t>
            </a:r>
            <a:r>
              <a:rPr sz="2200" spc="-5" dirty="0">
                <a:solidFill>
                  <a:srgbClr val="073D86"/>
                </a:solidFill>
                <a:latin typeface="Candara"/>
                <a:cs typeface="Candara"/>
              </a:rPr>
              <a:t>prova orale</a:t>
            </a:r>
            <a:r>
              <a:rPr sz="2200" spc="-6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200" spc="-5" dirty="0">
                <a:solidFill>
                  <a:srgbClr val="073D86"/>
                </a:solidFill>
                <a:latin typeface="Candara"/>
                <a:cs typeface="Candara"/>
              </a:rPr>
              <a:t>sostitutiva</a:t>
            </a:r>
            <a:endParaRPr sz="2200">
              <a:latin typeface="Candara"/>
              <a:cs typeface="Candara"/>
            </a:endParaRPr>
          </a:p>
          <a:p>
            <a:pPr marL="287020" marR="5080" indent="-274320">
              <a:lnSpc>
                <a:spcPct val="90000"/>
              </a:lnSpc>
              <a:spcBef>
                <a:spcPts val="484"/>
              </a:spcBef>
              <a:buClr>
                <a:srgbClr val="30B6FC"/>
              </a:buClr>
              <a:buChar char="-"/>
              <a:tabLst>
                <a:tab pos="286385" algn="l"/>
                <a:tab pos="287020" algn="l"/>
              </a:tabLst>
            </a:pPr>
            <a:r>
              <a:rPr sz="2200" spc="-5" dirty="0">
                <a:solidFill>
                  <a:srgbClr val="073D86"/>
                </a:solidFill>
                <a:latin typeface="Candara"/>
                <a:cs typeface="Candara"/>
              </a:rPr>
              <a:t>Percorso </a:t>
            </a:r>
            <a:r>
              <a:rPr sz="2200" dirty="0">
                <a:solidFill>
                  <a:srgbClr val="073D86"/>
                </a:solidFill>
                <a:latin typeface="Candara"/>
                <a:cs typeface="Candara"/>
              </a:rPr>
              <a:t>didattico </a:t>
            </a:r>
            <a:r>
              <a:rPr sz="2200" spc="-5" dirty="0">
                <a:solidFill>
                  <a:srgbClr val="073D86"/>
                </a:solidFill>
                <a:latin typeface="Candara"/>
                <a:cs typeface="Candara"/>
              </a:rPr>
              <a:t>differenziato con esonero dall’insegnamento  delle </a:t>
            </a:r>
            <a:r>
              <a:rPr sz="2200" dirty="0">
                <a:solidFill>
                  <a:srgbClr val="073D86"/>
                </a:solidFill>
                <a:latin typeface="Candara"/>
                <a:cs typeface="Candara"/>
              </a:rPr>
              <a:t>lingue straniere </a:t>
            </a:r>
            <a:r>
              <a:rPr sz="2200" spc="-5" dirty="0">
                <a:solidFill>
                  <a:srgbClr val="073D86"/>
                </a:solidFill>
                <a:latin typeface="Candara"/>
                <a:cs typeface="Candara"/>
              </a:rPr>
              <a:t>(in </a:t>
            </a:r>
            <a:r>
              <a:rPr sz="2200" dirty="0">
                <a:solidFill>
                  <a:srgbClr val="073D86"/>
                </a:solidFill>
                <a:latin typeface="Candara"/>
                <a:cs typeface="Candara"/>
              </a:rPr>
              <a:t>caso </a:t>
            </a:r>
            <a:r>
              <a:rPr sz="2200" spc="-5" dirty="0">
                <a:solidFill>
                  <a:srgbClr val="073D86"/>
                </a:solidFill>
                <a:latin typeface="Candara"/>
                <a:cs typeface="Candara"/>
              </a:rPr>
              <a:t>di </a:t>
            </a:r>
            <a:r>
              <a:rPr sz="2200" dirty="0">
                <a:solidFill>
                  <a:srgbClr val="073D86"/>
                </a:solidFill>
                <a:latin typeface="Candara"/>
                <a:cs typeface="Candara"/>
              </a:rPr>
              <a:t>particolare </a:t>
            </a:r>
            <a:r>
              <a:rPr sz="2200" spc="-5" dirty="0">
                <a:solidFill>
                  <a:srgbClr val="073D86"/>
                </a:solidFill>
                <a:latin typeface="Candara"/>
                <a:cs typeface="Candara"/>
              </a:rPr>
              <a:t>gravita del DSA, su  </a:t>
            </a:r>
            <a:r>
              <a:rPr sz="2200" dirty="0">
                <a:solidFill>
                  <a:srgbClr val="073D86"/>
                </a:solidFill>
                <a:latin typeface="Candara"/>
                <a:cs typeface="Candara"/>
              </a:rPr>
              <a:t>richiesta </a:t>
            </a:r>
            <a:r>
              <a:rPr sz="2200" spc="-5" dirty="0">
                <a:solidFill>
                  <a:srgbClr val="073D86"/>
                </a:solidFill>
                <a:latin typeface="Candara"/>
                <a:cs typeface="Candara"/>
              </a:rPr>
              <a:t>della famiglia e approvazione del CdC): prove  differenziate non equipollenti finalizzate al </a:t>
            </a:r>
            <a:r>
              <a:rPr sz="2200" dirty="0">
                <a:solidFill>
                  <a:srgbClr val="073D86"/>
                </a:solidFill>
                <a:latin typeface="Candara"/>
                <a:cs typeface="Candara"/>
              </a:rPr>
              <a:t>rilascio </a:t>
            </a:r>
            <a:r>
              <a:rPr sz="2200" spc="-5" dirty="0">
                <a:solidFill>
                  <a:srgbClr val="073D86"/>
                </a:solidFill>
                <a:latin typeface="Candara"/>
                <a:cs typeface="Candara"/>
              </a:rPr>
              <a:t>del solo  </a:t>
            </a:r>
            <a:r>
              <a:rPr sz="2200" dirty="0">
                <a:solidFill>
                  <a:srgbClr val="073D86"/>
                </a:solidFill>
                <a:latin typeface="Candara"/>
                <a:cs typeface="Candara"/>
              </a:rPr>
              <a:t>attestato</a:t>
            </a:r>
            <a:endParaRPr sz="2200">
              <a:latin typeface="Candara"/>
              <a:cs typeface="Candar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35202" y="109219"/>
            <a:ext cx="7068820" cy="497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100" spc="-10" dirty="0">
                <a:latin typeface="Candara"/>
                <a:cs typeface="Candara"/>
              </a:rPr>
              <a:t>ESAME </a:t>
            </a:r>
            <a:r>
              <a:rPr sz="3100" spc="-5" dirty="0">
                <a:latin typeface="Candara"/>
                <a:cs typeface="Candara"/>
              </a:rPr>
              <a:t>DI </a:t>
            </a:r>
            <a:r>
              <a:rPr sz="3100" spc="-30" dirty="0">
                <a:latin typeface="Candara"/>
                <a:cs typeface="Candara"/>
              </a:rPr>
              <a:t>STATO </a:t>
            </a:r>
            <a:r>
              <a:rPr sz="3100" spc="-10" dirty="0">
                <a:latin typeface="Candara"/>
                <a:cs typeface="Candara"/>
              </a:rPr>
              <a:t>PER </a:t>
            </a:r>
            <a:r>
              <a:rPr sz="3100" spc="-5" dirty="0">
                <a:latin typeface="Candara"/>
                <a:cs typeface="Candara"/>
              </a:rPr>
              <a:t>STUDENTI </a:t>
            </a:r>
            <a:r>
              <a:rPr sz="3100" spc="-10" dirty="0">
                <a:latin typeface="Candara"/>
                <a:cs typeface="Candara"/>
              </a:rPr>
              <a:t>CON</a:t>
            </a:r>
            <a:r>
              <a:rPr sz="3100" spc="90" dirty="0">
                <a:latin typeface="Candara"/>
                <a:cs typeface="Candara"/>
              </a:rPr>
              <a:t> </a:t>
            </a:r>
            <a:r>
              <a:rPr sz="3100" spc="-10" dirty="0">
                <a:latin typeface="Candara"/>
                <a:cs typeface="Candara"/>
              </a:rPr>
              <a:t>DSA</a:t>
            </a:r>
            <a:endParaRPr sz="310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1359154"/>
            <a:ext cx="7719695" cy="3582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45565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73D86"/>
                </a:solidFill>
                <a:latin typeface="Candara"/>
                <a:cs typeface="Candara"/>
              </a:rPr>
              <a:t>PRIMA </a:t>
            </a:r>
            <a:r>
              <a:rPr sz="2800" b="1" spc="-20" dirty="0">
                <a:solidFill>
                  <a:srgbClr val="073D86"/>
                </a:solidFill>
                <a:latin typeface="Candara"/>
                <a:cs typeface="Candara"/>
              </a:rPr>
              <a:t>PROVA </a:t>
            </a:r>
            <a:r>
              <a:rPr sz="2800" b="1" spc="-10" dirty="0">
                <a:solidFill>
                  <a:srgbClr val="073D86"/>
                </a:solidFill>
                <a:latin typeface="Candara"/>
                <a:cs typeface="Candara"/>
              </a:rPr>
              <a:t>SCRITTA </a:t>
            </a:r>
            <a:r>
              <a:rPr sz="2800" b="1" spc="-5" dirty="0">
                <a:solidFill>
                  <a:srgbClr val="073D86"/>
                </a:solidFill>
                <a:latin typeface="Candara"/>
                <a:cs typeface="Candara"/>
              </a:rPr>
              <a:t>(max 20</a:t>
            </a:r>
            <a:r>
              <a:rPr sz="2800" b="1" spc="4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800" b="1" spc="-5" dirty="0">
                <a:solidFill>
                  <a:srgbClr val="073D86"/>
                </a:solidFill>
                <a:latin typeface="Candara"/>
                <a:cs typeface="Candara"/>
              </a:rPr>
              <a:t>pt)</a:t>
            </a:r>
            <a:endParaRPr sz="28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0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5"/>
              </a:spcBef>
              <a:buClr>
                <a:srgbClr val="30B6FC"/>
              </a:buClr>
              <a:buChar char="-"/>
              <a:tabLst>
                <a:tab pos="286385" algn="l"/>
                <a:tab pos="287020" algn="l"/>
                <a:tab pos="3769360" algn="l"/>
              </a:tabLst>
            </a:pP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Il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documento</a:t>
            </a:r>
            <a:r>
              <a:rPr sz="2600" spc="-1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«Serianni»	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e il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quadro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di</a:t>
            </a:r>
            <a:r>
              <a:rPr sz="2600" spc="-6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riferimento</a:t>
            </a:r>
            <a:endParaRPr sz="2600">
              <a:latin typeface="Candara"/>
              <a:cs typeface="Candara"/>
            </a:endParaRPr>
          </a:p>
          <a:p>
            <a:pPr marL="287020" marR="1120140" indent="-274320">
              <a:lnSpc>
                <a:spcPct val="100000"/>
              </a:lnSpc>
              <a:spcBef>
                <a:spcPts val="625"/>
              </a:spcBef>
              <a:buClr>
                <a:srgbClr val="30B6FC"/>
              </a:buClr>
              <a:buChar char="-"/>
              <a:tabLst>
                <a:tab pos="286385" algn="l"/>
                <a:tab pos="287020" algn="l"/>
              </a:tabLst>
            </a:pP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L’obiettivo primario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della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prova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(verifica</a:t>
            </a:r>
            <a:r>
              <a:rPr sz="2600" spc="-9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della 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padronanza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della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lingua</a:t>
            </a:r>
            <a:r>
              <a:rPr sz="2600" spc="-3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italiana)</a:t>
            </a:r>
            <a:endParaRPr sz="2600">
              <a:latin typeface="Candara"/>
              <a:cs typeface="Candara"/>
            </a:endParaRPr>
          </a:p>
          <a:p>
            <a:pPr marL="287020" marR="5080" indent="-274320">
              <a:lnSpc>
                <a:spcPct val="100000"/>
              </a:lnSpc>
              <a:spcBef>
                <a:spcPts val="625"/>
              </a:spcBef>
              <a:buClr>
                <a:srgbClr val="30B6FC"/>
              </a:buClr>
              <a:buChar char="-"/>
              <a:tabLst>
                <a:tab pos="286385" algn="l"/>
                <a:tab pos="287020" algn="l"/>
              </a:tabLst>
            </a:pP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Le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tipologie/strutture: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analisi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del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testo, testo  argomentativo, testo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espositivo(2+3+2)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connesse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agli 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ambiti</a:t>
            </a:r>
            <a:r>
              <a:rPr sz="2600" spc="-2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«disciplinari»</a:t>
            </a:r>
            <a:endParaRPr sz="2600">
              <a:latin typeface="Candara"/>
              <a:cs typeface="Candar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58160" y="105918"/>
            <a:ext cx="296545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dirty="0"/>
              <a:t>LE </a:t>
            </a:r>
            <a:r>
              <a:rPr sz="2900" spc="-15" dirty="0"/>
              <a:t>PROVE</a:t>
            </a:r>
            <a:r>
              <a:rPr sz="2900" spc="-110" dirty="0"/>
              <a:t> </a:t>
            </a:r>
            <a:r>
              <a:rPr sz="2900" spc="-10" dirty="0"/>
              <a:t>D’ESAME</a:t>
            </a:r>
            <a:endParaRPr sz="29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2165" y="2148586"/>
            <a:ext cx="7948295" cy="331152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268605" marR="5080" indent="-255904">
              <a:lnSpc>
                <a:spcPct val="80000"/>
              </a:lnSpc>
              <a:spcBef>
                <a:spcPts val="620"/>
              </a:spcBef>
              <a:buClr>
                <a:srgbClr val="FF0000"/>
              </a:buClr>
              <a:buSzPct val="68181"/>
              <a:buFont typeface="Wingdings"/>
              <a:buChar char=""/>
              <a:tabLst>
                <a:tab pos="269240" algn="l"/>
              </a:tabLst>
            </a:pPr>
            <a:r>
              <a:rPr sz="2200" spc="-35" dirty="0">
                <a:solidFill>
                  <a:srgbClr val="001F5F"/>
                </a:solidFill>
                <a:latin typeface="Arial"/>
                <a:cs typeface="Arial"/>
              </a:rPr>
              <a:t>La </a:t>
            </a:r>
            <a:r>
              <a:rPr sz="2200" spc="130" dirty="0">
                <a:solidFill>
                  <a:srgbClr val="001F5F"/>
                </a:solidFill>
                <a:latin typeface="Arial"/>
                <a:cs typeface="Arial"/>
              </a:rPr>
              <a:t>prima </a:t>
            </a:r>
            <a:r>
              <a:rPr sz="2200" spc="85" dirty="0">
                <a:solidFill>
                  <a:srgbClr val="001F5F"/>
                </a:solidFill>
                <a:latin typeface="Arial"/>
                <a:cs typeface="Arial"/>
              </a:rPr>
              <a:t>prova, </a:t>
            </a:r>
            <a:r>
              <a:rPr sz="2200" spc="140" dirty="0">
                <a:solidFill>
                  <a:srgbClr val="001F5F"/>
                </a:solidFill>
                <a:latin typeface="Arial"/>
                <a:cs typeface="Arial"/>
              </a:rPr>
              <a:t>in </a:t>
            </a:r>
            <a:r>
              <a:rPr sz="2200" spc="130" dirty="0">
                <a:solidFill>
                  <a:srgbClr val="001F5F"/>
                </a:solidFill>
                <a:latin typeface="Arial"/>
                <a:cs typeface="Arial"/>
              </a:rPr>
              <a:t>forma </a:t>
            </a:r>
            <a:r>
              <a:rPr sz="2200" spc="100" dirty="0">
                <a:solidFill>
                  <a:srgbClr val="001F5F"/>
                </a:solidFill>
                <a:latin typeface="Arial"/>
                <a:cs typeface="Arial"/>
              </a:rPr>
              <a:t>scritta, </a:t>
            </a:r>
            <a:r>
              <a:rPr sz="2200" spc="50" dirty="0">
                <a:solidFill>
                  <a:srgbClr val="001F5F"/>
                </a:solidFill>
                <a:latin typeface="Arial"/>
                <a:cs typeface="Arial"/>
              </a:rPr>
              <a:t>accerta </a:t>
            </a:r>
            <a:r>
              <a:rPr sz="2200" spc="65" dirty="0">
                <a:solidFill>
                  <a:srgbClr val="001F5F"/>
                </a:solidFill>
                <a:latin typeface="Arial"/>
                <a:cs typeface="Arial"/>
              </a:rPr>
              <a:t>la </a:t>
            </a:r>
            <a:r>
              <a:rPr sz="2200" u="heavy" spc="9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padronanza  </a:t>
            </a:r>
            <a:r>
              <a:rPr sz="2200" u="heavy" spc="8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della </a:t>
            </a:r>
            <a:r>
              <a:rPr sz="2200" u="heavy" spc="114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lingua </a:t>
            </a:r>
            <a:r>
              <a:rPr sz="2200" u="heavy" spc="9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italiana</a:t>
            </a:r>
            <a:r>
              <a:rPr sz="2200" spc="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spc="125" dirty="0">
                <a:solidFill>
                  <a:srgbClr val="001F5F"/>
                </a:solidFill>
                <a:latin typeface="Arial"/>
                <a:cs typeface="Arial"/>
              </a:rPr>
              <a:t>o </a:t>
            </a:r>
            <a:r>
              <a:rPr sz="2200" spc="80" dirty="0">
                <a:solidFill>
                  <a:srgbClr val="001F5F"/>
                </a:solidFill>
                <a:latin typeface="Arial"/>
                <a:cs typeface="Arial"/>
              </a:rPr>
              <a:t>della </a:t>
            </a:r>
            <a:r>
              <a:rPr sz="2200" spc="65" dirty="0">
                <a:solidFill>
                  <a:srgbClr val="001F5F"/>
                </a:solidFill>
                <a:latin typeface="Arial"/>
                <a:cs typeface="Arial"/>
              </a:rPr>
              <a:t>diversa </a:t>
            </a:r>
            <a:r>
              <a:rPr sz="2200" spc="114" dirty="0">
                <a:solidFill>
                  <a:srgbClr val="001F5F"/>
                </a:solidFill>
                <a:latin typeface="Arial"/>
                <a:cs typeface="Arial"/>
              </a:rPr>
              <a:t>lingua </a:t>
            </a:r>
            <a:r>
              <a:rPr sz="2200" spc="80" dirty="0">
                <a:solidFill>
                  <a:srgbClr val="001F5F"/>
                </a:solidFill>
                <a:latin typeface="Arial"/>
                <a:cs typeface="Arial"/>
              </a:rPr>
              <a:t>nella quale si  </a:t>
            </a:r>
            <a:r>
              <a:rPr sz="2200" spc="75" dirty="0">
                <a:solidFill>
                  <a:srgbClr val="001F5F"/>
                </a:solidFill>
                <a:latin typeface="Arial"/>
                <a:cs typeface="Arial"/>
              </a:rPr>
              <a:t>svolge </a:t>
            </a:r>
            <a:r>
              <a:rPr sz="2200" spc="100" dirty="0">
                <a:solidFill>
                  <a:srgbClr val="001F5F"/>
                </a:solidFill>
                <a:latin typeface="Arial"/>
                <a:cs typeface="Arial"/>
              </a:rPr>
              <a:t>l'insegnamento, </a:t>
            </a:r>
            <a:r>
              <a:rPr sz="2200" spc="95" dirty="0">
                <a:solidFill>
                  <a:srgbClr val="001F5F"/>
                </a:solidFill>
                <a:latin typeface="Arial"/>
                <a:cs typeface="Arial"/>
              </a:rPr>
              <a:t>nonché </a:t>
            </a:r>
            <a:r>
              <a:rPr sz="2200" u="heavy" spc="7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le </a:t>
            </a:r>
            <a:r>
              <a:rPr sz="2200" u="heavy" spc="6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capacità </a:t>
            </a:r>
            <a:r>
              <a:rPr sz="2200" u="heavy" spc="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espressive,  </a:t>
            </a:r>
            <a:r>
              <a:rPr sz="2200" u="heavy" spc="1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logico-linguistiche </a:t>
            </a:r>
            <a:r>
              <a:rPr sz="2200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e </a:t>
            </a:r>
            <a:r>
              <a:rPr sz="2200" u="heavy" spc="1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critiche</a:t>
            </a:r>
            <a:r>
              <a:rPr sz="2200" spc="1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spc="95" dirty="0">
                <a:solidFill>
                  <a:srgbClr val="001F5F"/>
                </a:solidFill>
                <a:latin typeface="Arial"/>
                <a:cs typeface="Arial"/>
              </a:rPr>
              <a:t>del candidato. </a:t>
            </a:r>
            <a:r>
              <a:rPr sz="2200" spc="-70" dirty="0">
                <a:solidFill>
                  <a:srgbClr val="001F5F"/>
                </a:solidFill>
                <a:latin typeface="Arial"/>
                <a:cs typeface="Arial"/>
              </a:rPr>
              <a:t>Essa  </a:t>
            </a:r>
            <a:r>
              <a:rPr sz="2200" spc="80" dirty="0">
                <a:solidFill>
                  <a:srgbClr val="001F5F"/>
                </a:solidFill>
                <a:latin typeface="Arial"/>
                <a:cs typeface="Arial"/>
              </a:rPr>
              <a:t>consiste </a:t>
            </a:r>
            <a:r>
              <a:rPr sz="2200" spc="85" dirty="0">
                <a:solidFill>
                  <a:srgbClr val="001F5F"/>
                </a:solidFill>
                <a:latin typeface="Arial"/>
                <a:cs typeface="Arial"/>
              </a:rPr>
              <a:t>nella </a:t>
            </a:r>
            <a:r>
              <a:rPr sz="2200" u="heavy" spc="9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redazione </a:t>
            </a:r>
            <a:r>
              <a:rPr sz="2200" u="heavy" spc="1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di </a:t>
            </a:r>
            <a:r>
              <a:rPr sz="2200" u="heavy" spc="1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un </a:t>
            </a:r>
            <a:r>
              <a:rPr sz="2200" u="heavy" spc="9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elaborato </a:t>
            </a:r>
            <a:r>
              <a:rPr sz="2200" u="heavy" spc="9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con </a:t>
            </a:r>
            <a:r>
              <a:rPr sz="2200" u="heavy" spc="1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differenti  </a:t>
            </a:r>
            <a:r>
              <a:rPr sz="2200" u="heavy" spc="12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tipologie </a:t>
            </a:r>
            <a:r>
              <a:rPr sz="2200" u="heavy" spc="1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testuali </a:t>
            </a:r>
            <a:r>
              <a:rPr sz="2200" u="heavy" spc="14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in </a:t>
            </a:r>
            <a:r>
              <a:rPr sz="2200" u="heavy" spc="1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ambito </a:t>
            </a:r>
            <a:r>
              <a:rPr sz="2200" u="heavy" spc="10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artistico, letterario,  </a:t>
            </a:r>
            <a:r>
              <a:rPr sz="2200" u="heavy" spc="114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filosofico, </a:t>
            </a:r>
            <a:r>
              <a:rPr sz="2200" u="heavy" spc="10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scientifico, storico, </a:t>
            </a:r>
            <a:r>
              <a:rPr sz="2200" u="heavy" spc="6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sociale, </a:t>
            </a:r>
            <a:r>
              <a:rPr sz="2200" u="heavy" spc="9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economico </a:t>
            </a:r>
            <a:r>
              <a:rPr sz="22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e  </a:t>
            </a:r>
            <a:r>
              <a:rPr sz="2200" u="heavy" spc="1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tecnologico</a:t>
            </a:r>
            <a:r>
              <a:rPr sz="2200" spc="100" dirty="0">
                <a:solidFill>
                  <a:srgbClr val="001F5F"/>
                </a:solidFill>
                <a:latin typeface="Arial"/>
                <a:cs typeface="Arial"/>
              </a:rPr>
              <a:t>. </a:t>
            </a:r>
            <a:r>
              <a:rPr sz="2200" spc="-35" dirty="0">
                <a:solidFill>
                  <a:srgbClr val="001F5F"/>
                </a:solidFill>
                <a:latin typeface="Arial"/>
                <a:cs typeface="Arial"/>
              </a:rPr>
              <a:t>La </a:t>
            </a:r>
            <a:r>
              <a:rPr sz="2200" spc="90" dirty="0">
                <a:solidFill>
                  <a:srgbClr val="001F5F"/>
                </a:solidFill>
                <a:latin typeface="Arial"/>
                <a:cs typeface="Arial"/>
              </a:rPr>
              <a:t>prova </a:t>
            </a:r>
            <a:r>
              <a:rPr sz="2200" u="heavy" spc="1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può </a:t>
            </a:r>
            <a:r>
              <a:rPr sz="2200" u="heavy" spc="2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essere </a:t>
            </a:r>
            <a:r>
              <a:rPr sz="2200" u="heavy" spc="12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strutturata </a:t>
            </a:r>
            <a:r>
              <a:rPr sz="2200" u="heavy" spc="14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in più </a:t>
            </a:r>
            <a:r>
              <a:rPr sz="2200" u="heavy" spc="1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parti</a:t>
            </a:r>
            <a:r>
              <a:rPr sz="2200" spc="120" dirty="0">
                <a:solidFill>
                  <a:srgbClr val="001F5F"/>
                </a:solidFill>
                <a:latin typeface="Arial"/>
                <a:cs typeface="Arial"/>
              </a:rPr>
              <a:t>,  </a:t>
            </a:r>
            <a:r>
              <a:rPr sz="2200" spc="55" dirty="0">
                <a:solidFill>
                  <a:srgbClr val="001F5F"/>
                </a:solidFill>
                <a:latin typeface="Arial"/>
                <a:cs typeface="Arial"/>
              </a:rPr>
              <a:t>anche </a:t>
            </a:r>
            <a:r>
              <a:rPr sz="2200" spc="100" dirty="0">
                <a:solidFill>
                  <a:srgbClr val="001F5F"/>
                </a:solidFill>
                <a:latin typeface="Arial"/>
                <a:cs typeface="Arial"/>
              </a:rPr>
              <a:t>per </a:t>
            </a:r>
            <a:r>
              <a:rPr sz="2200" spc="90" dirty="0">
                <a:solidFill>
                  <a:srgbClr val="001F5F"/>
                </a:solidFill>
                <a:latin typeface="Arial"/>
                <a:cs typeface="Arial"/>
              </a:rPr>
              <a:t>consentire </a:t>
            </a:r>
            <a:r>
              <a:rPr sz="2200" spc="65" dirty="0">
                <a:solidFill>
                  <a:srgbClr val="001F5F"/>
                </a:solidFill>
                <a:latin typeface="Arial"/>
                <a:cs typeface="Arial"/>
              </a:rPr>
              <a:t>la </a:t>
            </a:r>
            <a:r>
              <a:rPr sz="2200" spc="85" dirty="0">
                <a:solidFill>
                  <a:srgbClr val="001F5F"/>
                </a:solidFill>
                <a:latin typeface="Arial"/>
                <a:cs typeface="Arial"/>
              </a:rPr>
              <a:t>verifica </a:t>
            </a:r>
            <a:r>
              <a:rPr sz="2200" spc="145" dirty="0">
                <a:solidFill>
                  <a:srgbClr val="001F5F"/>
                </a:solidFill>
                <a:latin typeface="Arial"/>
                <a:cs typeface="Arial"/>
              </a:rPr>
              <a:t>di </a:t>
            </a:r>
            <a:r>
              <a:rPr sz="2200" spc="95" dirty="0">
                <a:solidFill>
                  <a:srgbClr val="001F5F"/>
                </a:solidFill>
                <a:latin typeface="Arial"/>
                <a:cs typeface="Arial"/>
              </a:rPr>
              <a:t>competenze </a:t>
            </a:r>
            <a:r>
              <a:rPr sz="2200" spc="70" dirty="0">
                <a:solidFill>
                  <a:srgbClr val="001F5F"/>
                </a:solidFill>
                <a:latin typeface="Arial"/>
                <a:cs typeface="Arial"/>
              </a:rPr>
              <a:t>diverse,  </a:t>
            </a:r>
            <a:r>
              <a:rPr sz="2200" spc="140" dirty="0">
                <a:solidFill>
                  <a:srgbClr val="001F5F"/>
                </a:solidFill>
                <a:latin typeface="Arial"/>
                <a:cs typeface="Arial"/>
              </a:rPr>
              <a:t>in </a:t>
            </a:r>
            <a:r>
              <a:rPr sz="2200" spc="95" dirty="0">
                <a:solidFill>
                  <a:srgbClr val="001F5F"/>
                </a:solidFill>
                <a:latin typeface="Arial"/>
                <a:cs typeface="Arial"/>
              </a:rPr>
              <a:t>particolare </a:t>
            </a:r>
            <a:r>
              <a:rPr sz="2200" spc="80" dirty="0">
                <a:solidFill>
                  <a:srgbClr val="001F5F"/>
                </a:solidFill>
                <a:latin typeface="Arial"/>
                <a:cs typeface="Arial"/>
              </a:rPr>
              <a:t>della </a:t>
            </a:r>
            <a:r>
              <a:rPr sz="2200" u="heavy" spc="1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comprensione </a:t>
            </a:r>
            <a:r>
              <a:rPr sz="2200" u="heavy" spc="114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degli </a:t>
            </a:r>
            <a:r>
              <a:rPr sz="2200" u="heavy" spc="9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aspetti  </a:t>
            </a:r>
            <a:r>
              <a:rPr sz="2200" u="heavy" spc="1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linguistici, </a:t>
            </a:r>
            <a:r>
              <a:rPr sz="2200" u="heavy" spc="6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espressivi </a:t>
            </a:r>
            <a:r>
              <a:rPr sz="2200" u="heavy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e </a:t>
            </a:r>
            <a:r>
              <a:rPr sz="2200" u="heavy" spc="1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logico-argomentativi, </a:t>
            </a:r>
            <a:r>
              <a:rPr sz="2200" u="heavy" spc="1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oltre </a:t>
            </a:r>
            <a:r>
              <a:rPr sz="2200" u="heavy" spc="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che  </a:t>
            </a:r>
            <a:r>
              <a:rPr sz="2200" u="heavy" spc="8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della </a:t>
            </a:r>
            <a:r>
              <a:rPr sz="2200" u="heavy" spc="9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riflessione critica </a:t>
            </a:r>
            <a:r>
              <a:rPr sz="2200" u="heavy" spc="7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da </a:t>
            </a:r>
            <a:r>
              <a:rPr sz="2200" u="heavy" spc="1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parte </a:t>
            </a:r>
            <a:r>
              <a:rPr sz="2200" u="heavy" spc="9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del</a:t>
            </a:r>
            <a:r>
              <a:rPr sz="2200" u="heavy" spc="1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2200" u="heavy" spc="1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candidato</a:t>
            </a:r>
            <a:r>
              <a:rPr sz="2200" spc="100" dirty="0">
                <a:solidFill>
                  <a:srgbClr val="001F5F"/>
                </a:solidFill>
                <a:latin typeface="Arial"/>
                <a:cs typeface="Arial"/>
              </a:rPr>
              <a:t>.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45432" y="1615417"/>
            <a:ext cx="4372359" cy="300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48560" y="332625"/>
            <a:ext cx="4176522" cy="864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Sergio </a:t>
            </a:r>
            <a:r>
              <a:rPr spc="15" dirty="0"/>
              <a:t>Blazina </a:t>
            </a:r>
            <a:r>
              <a:rPr spc="30" dirty="0"/>
              <a:t>, </a:t>
            </a:r>
            <a:r>
              <a:rPr spc="45" dirty="0"/>
              <a:t>Dirigente </a:t>
            </a:r>
            <a:r>
              <a:rPr spc="25" dirty="0"/>
              <a:t>Tecnico </a:t>
            </a:r>
            <a:r>
              <a:rPr spc="-55" dirty="0"/>
              <a:t>– </a:t>
            </a:r>
            <a:r>
              <a:rPr spc="40" dirty="0"/>
              <a:t>Corpo </a:t>
            </a:r>
            <a:r>
              <a:rPr spc="45" dirty="0"/>
              <a:t>ispettivo  </a:t>
            </a:r>
            <a:r>
              <a:rPr spc="40" dirty="0"/>
              <a:t>Ufficio </a:t>
            </a:r>
            <a:r>
              <a:rPr spc="15" dirty="0"/>
              <a:t>Scolastico </a:t>
            </a:r>
            <a:r>
              <a:rPr spc="20" dirty="0"/>
              <a:t>Regionale </a:t>
            </a:r>
            <a:r>
              <a:rPr spc="40" dirty="0"/>
              <a:t>per </a:t>
            </a:r>
            <a:r>
              <a:rPr spc="60" dirty="0"/>
              <a:t>il </a:t>
            </a:r>
            <a:r>
              <a:rPr spc="25" dirty="0"/>
              <a:t>Piemonte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2750566"/>
            <a:ext cx="3853179" cy="2476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35" dirty="0">
                <a:solidFill>
                  <a:srgbClr val="001F5F"/>
                </a:solidFill>
                <a:latin typeface="Arial"/>
                <a:cs typeface="Arial"/>
              </a:rPr>
              <a:t>Saranno </a:t>
            </a:r>
            <a:r>
              <a:rPr sz="2200" spc="135" dirty="0">
                <a:solidFill>
                  <a:srgbClr val="001F5F"/>
                </a:solidFill>
                <a:latin typeface="Arial"/>
                <a:cs typeface="Arial"/>
              </a:rPr>
              <a:t>fornite </a:t>
            </a:r>
            <a:r>
              <a:rPr sz="2200" spc="80" dirty="0">
                <a:solidFill>
                  <a:srgbClr val="001F5F"/>
                </a:solidFill>
                <a:latin typeface="Arial"/>
                <a:cs typeface="Arial"/>
              </a:rPr>
              <a:t>sette</a:t>
            </a:r>
            <a:r>
              <a:rPr sz="2200" spc="1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spc="65" dirty="0">
                <a:solidFill>
                  <a:srgbClr val="001F5F"/>
                </a:solidFill>
                <a:latin typeface="Arial"/>
                <a:cs typeface="Arial"/>
              </a:rPr>
              <a:t>tracce:</a:t>
            </a:r>
            <a:endParaRPr sz="2200">
              <a:latin typeface="Arial"/>
              <a:cs typeface="Arial"/>
            </a:endParaRPr>
          </a:p>
          <a:p>
            <a:pPr marL="268605" indent="-255904">
              <a:lnSpc>
                <a:spcPct val="100000"/>
              </a:lnSpc>
              <a:spcBef>
                <a:spcPts val="2905"/>
              </a:spcBef>
              <a:buClr>
                <a:srgbClr val="FF0000"/>
              </a:buClr>
              <a:buSzPct val="68181"/>
              <a:buFont typeface="Wingdings"/>
              <a:buChar char=""/>
              <a:tabLst>
                <a:tab pos="269240" algn="l"/>
              </a:tabLst>
            </a:pPr>
            <a:r>
              <a:rPr sz="2200" spc="95" dirty="0">
                <a:solidFill>
                  <a:srgbClr val="001F5F"/>
                </a:solidFill>
                <a:latin typeface="Arial"/>
                <a:cs typeface="Arial"/>
              </a:rPr>
              <a:t>due </a:t>
            </a:r>
            <a:r>
              <a:rPr sz="2200" spc="105" dirty="0">
                <a:solidFill>
                  <a:srgbClr val="001F5F"/>
                </a:solidFill>
                <a:latin typeface="Arial"/>
                <a:cs typeface="Arial"/>
              </a:rPr>
              <a:t>per </a:t>
            </a:r>
            <a:r>
              <a:rPr sz="2200" spc="65" dirty="0">
                <a:solidFill>
                  <a:srgbClr val="001F5F"/>
                </a:solidFill>
                <a:latin typeface="Arial"/>
                <a:cs typeface="Arial"/>
              </a:rPr>
              <a:t>la </a:t>
            </a:r>
            <a:r>
              <a:rPr sz="2200" spc="125" dirty="0">
                <a:solidFill>
                  <a:srgbClr val="001F5F"/>
                </a:solidFill>
                <a:latin typeface="Arial"/>
                <a:cs typeface="Arial"/>
              </a:rPr>
              <a:t>tipologia</a:t>
            </a:r>
            <a:r>
              <a:rPr sz="2200" spc="1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spc="45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endParaRPr sz="2200">
              <a:latin typeface="Arial"/>
              <a:cs typeface="Arial"/>
            </a:endParaRPr>
          </a:p>
          <a:p>
            <a:pPr marL="268605" indent="-255904">
              <a:lnSpc>
                <a:spcPct val="100000"/>
              </a:lnSpc>
              <a:spcBef>
                <a:spcPts val="2915"/>
              </a:spcBef>
              <a:buClr>
                <a:srgbClr val="FF0000"/>
              </a:buClr>
              <a:buSzPct val="68181"/>
              <a:buFont typeface="Wingdings"/>
              <a:buChar char=""/>
              <a:tabLst>
                <a:tab pos="269240" algn="l"/>
              </a:tabLst>
            </a:pPr>
            <a:r>
              <a:rPr sz="2200" spc="120" dirty="0">
                <a:solidFill>
                  <a:srgbClr val="001F5F"/>
                </a:solidFill>
                <a:latin typeface="Arial"/>
                <a:cs typeface="Arial"/>
              </a:rPr>
              <a:t>tre </a:t>
            </a:r>
            <a:r>
              <a:rPr sz="2200" spc="100" dirty="0">
                <a:solidFill>
                  <a:srgbClr val="001F5F"/>
                </a:solidFill>
                <a:latin typeface="Arial"/>
                <a:cs typeface="Arial"/>
              </a:rPr>
              <a:t>per </a:t>
            </a:r>
            <a:r>
              <a:rPr sz="2200" spc="65" dirty="0">
                <a:solidFill>
                  <a:srgbClr val="001F5F"/>
                </a:solidFill>
                <a:latin typeface="Arial"/>
                <a:cs typeface="Arial"/>
              </a:rPr>
              <a:t>la </a:t>
            </a:r>
            <a:r>
              <a:rPr sz="2200" spc="125" dirty="0">
                <a:solidFill>
                  <a:srgbClr val="001F5F"/>
                </a:solidFill>
                <a:latin typeface="Arial"/>
                <a:cs typeface="Arial"/>
              </a:rPr>
              <a:t>tipologia</a:t>
            </a:r>
            <a:r>
              <a:rPr sz="2200" spc="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spc="-204" dirty="0">
                <a:solidFill>
                  <a:srgbClr val="001F5F"/>
                </a:solidFill>
                <a:latin typeface="Arial"/>
                <a:cs typeface="Arial"/>
              </a:rPr>
              <a:t>B</a:t>
            </a:r>
            <a:endParaRPr sz="2200">
              <a:latin typeface="Arial"/>
              <a:cs typeface="Arial"/>
            </a:endParaRPr>
          </a:p>
          <a:p>
            <a:pPr marL="268605" indent="-255904">
              <a:lnSpc>
                <a:spcPct val="100000"/>
              </a:lnSpc>
              <a:spcBef>
                <a:spcPts val="2920"/>
              </a:spcBef>
              <a:buClr>
                <a:srgbClr val="FF0000"/>
              </a:buClr>
              <a:buSzPct val="68181"/>
              <a:buFont typeface="Wingdings"/>
              <a:buChar char=""/>
              <a:tabLst>
                <a:tab pos="269240" algn="l"/>
              </a:tabLst>
            </a:pPr>
            <a:r>
              <a:rPr sz="2200" spc="95" dirty="0">
                <a:solidFill>
                  <a:srgbClr val="001F5F"/>
                </a:solidFill>
                <a:latin typeface="Arial"/>
                <a:cs typeface="Arial"/>
              </a:rPr>
              <a:t>due </a:t>
            </a:r>
            <a:r>
              <a:rPr sz="2200" spc="105" dirty="0">
                <a:solidFill>
                  <a:srgbClr val="001F5F"/>
                </a:solidFill>
                <a:latin typeface="Arial"/>
                <a:cs typeface="Arial"/>
              </a:rPr>
              <a:t>per </a:t>
            </a:r>
            <a:r>
              <a:rPr sz="2200" spc="65" dirty="0">
                <a:solidFill>
                  <a:srgbClr val="001F5F"/>
                </a:solidFill>
                <a:latin typeface="Arial"/>
                <a:cs typeface="Arial"/>
              </a:rPr>
              <a:t>la </a:t>
            </a:r>
            <a:r>
              <a:rPr sz="2200" spc="125" dirty="0">
                <a:solidFill>
                  <a:srgbClr val="001F5F"/>
                </a:solidFill>
                <a:latin typeface="Arial"/>
                <a:cs typeface="Arial"/>
              </a:rPr>
              <a:t>tipologia</a:t>
            </a:r>
            <a:r>
              <a:rPr sz="2200" spc="1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spc="-70" dirty="0">
                <a:solidFill>
                  <a:srgbClr val="001F5F"/>
                </a:solidFill>
                <a:latin typeface="Arial"/>
                <a:cs typeface="Arial"/>
              </a:rPr>
              <a:t>C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918455" y="1697703"/>
            <a:ext cx="3275080" cy="4221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48560" y="332625"/>
            <a:ext cx="4176522" cy="864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Sergio </a:t>
            </a:r>
            <a:r>
              <a:rPr spc="15" dirty="0"/>
              <a:t>Blazina </a:t>
            </a:r>
            <a:r>
              <a:rPr spc="30" dirty="0"/>
              <a:t>, </a:t>
            </a:r>
            <a:r>
              <a:rPr spc="45" dirty="0"/>
              <a:t>Dirigente </a:t>
            </a:r>
            <a:r>
              <a:rPr spc="25" dirty="0"/>
              <a:t>Tecnico </a:t>
            </a:r>
            <a:r>
              <a:rPr spc="-55" dirty="0"/>
              <a:t>– </a:t>
            </a:r>
            <a:r>
              <a:rPr spc="40" dirty="0"/>
              <a:t>Corpo </a:t>
            </a:r>
            <a:r>
              <a:rPr spc="45" dirty="0"/>
              <a:t>ispettivo  </a:t>
            </a:r>
            <a:r>
              <a:rPr spc="40" dirty="0"/>
              <a:t>Ufficio </a:t>
            </a:r>
            <a:r>
              <a:rPr spc="15" dirty="0"/>
              <a:t>Scolastico </a:t>
            </a:r>
            <a:r>
              <a:rPr spc="20" dirty="0"/>
              <a:t>Regionale </a:t>
            </a:r>
            <a:r>
              <a:rPr spc="40" dirty="0"/>
              <a:t>per </a:t>
            </a:r>
            <a:r>
              <a:rPr spc="60" dirty="0"/>
              <a:t>il </a:t>
            </a:r>
            <a:r>
              <a:rPr spc="25" dirty="0"/>
              <a:t>Piemonte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2444242"/>
            <a:ext cx="7374890" cy="322707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2700" marR="5080">
              <a:lnSpc>
                <a:spcPts val="1920"/>
              </a:lnSpc>
              <a:spcBef>
                <a:spcPts val="565"/>
              </a:spcBef>
            </a:pPr>
            <a:r>
              <a:rPr sz="2000" spc="20" dirty="0">
                <a:solidFill>
                  <a:srgbClr val="001F5F"/>
                </a:solidFill>
                <a:latin typeface="Arial"/>
                <a:cs typeface="Arial"/>
              </a:rPr>
              <a:t>I </a:t>
            </a:r>
            <a:r>
              <a:rPr sz="2000" spc="90" dirty="0">
                <a:solidFill>
                  <a:srgbClr val="001F5F"/>
                </a:solidFill>
                <a:latin typeface="Arial"/>
                <a:cs typeface="Arial"/>
              </a:rPr>
              <a:t>nuclei </a:t>
            </a:r>
            <a:r>
              <a:rPr sz="2000" spc="100" dirty="0">
                <a:solidFill>
                  <a:srgbClr val="001F5F"/>
                </a:solidFill>
                <a:latin typeface="Arial"/>
                <a:cs typeface="Arial"/>
              </a:rPr>
              <a:t>tematici, </a:t>
            </a:r>
            <a:r>
              <a:rPr sz="2000" spc="90" dirty="0">
                <a:solidFill>
                  <a:srgbClr val="001F5F"/>
                </a:solidFill>
                <a:latin typeface="Arial"/>
                <a:cs typeface="Arial"/>
              </a:rPr>
              <a:t>validi </a:t>
            </a:r>
            <a:r>
              <a:rPr sz="2000" spc="95" dirty="0">
                <a:solidFill>
                  <a:srgbClr val="001F5F"/>
                </a:solidFill>
                <a:latin typeface="Arial"/>
                <a:cs typeface="Arial"/>
              </a:rPr>
              <a:t>per </a:t>
            </a:r>
            <a:r>
              <a:rPr sz="2000" spc="140" dirty="0">
                <a:solidFill>
                  <a:srgbClr val="001F5F"/>
                </a:solidFill>
                <a:latin typeface="Arial"/>
                <a:cs typeface="Arial"/>
              </a:rPr>
              <a:t>tutte </a:t>
            </a:r>
            <a:r>
              <a:rPr sz="2000" spc="65" dirty="0">
                <a:solidFill>
                  <a:srgbClr val="001F5F"/>
                </a:solidFill>
                <a:latin typeface="Arial"/>
                <a:cs typeface="Arial"/>
              </a:rPr>
              <a:t>le </a:t>
            </a:r>
            <a:r>
              <a:rPr sz="2000" spc="114" dirty="0">
                <a:solidFill>
                  <a:srgbClr val="001F5F"/>
                </a:solidFill>
                <a:latin typeface="Arial"/>
                <a:cs typeface="Arial"/>
              </a:rPr>
              <a:t>tipologie, </a:t>
            </a:r>
            <a:r>
              <a:rPr sz="2000" spc="95" dirty="0">
                <a:solidFill>
                  <a:srgbClr val="001F5F"/>
                </a:solidFill>
                <a:latin typeface="Arial"/>
                <a:cs typeface="Arial"/>
              </a:rPr>
              <a:t>sono </a:t>
            </a:r>
            <a:r>
              <a:rPr sz="2000" spc="110" dirty="0">
                <a:solidFill>
                  <a:srgbClr val="001F5F"/>
                </a:solidFill>
                <a:latin typeface="Arial"/>
                <a:cs typeface="Arial"/>
              </a:rPr>
              <a:t>quelli</a:t>
            </a:r>
            <a:r>
              <a:rPr sz="2000" spc="-1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90" dirty="0">
                <a:solidFill>
                  <a:srgbClr val="001F5F"/>
                </a:solidFill>
                <a:latin typeface="Arial"/>
                <a:cs typeface="Arial"/>
              </a:rPr>
              <a:t>del  </a:t>
            </a:r>
            <a:r>
              <a:rPr sz="2000" spc="80" dirty="0">
                <a:solidFill>
                  <a:srgbClr val="001F5F"/>
                </a:solidFill>
                <a:latin typeface="Arial"/>
                <a:cs typeface="Arial"/>
              </a:rPr>
              <a:t>D.lgs. </a:t>
            </a:r>
            <a:r>
              <a:rPr sz="2000" spc="180" dirty="0">
                <a:solidFill>
                  <a:srgbClr val="001F5F"/>
                </a:solidFill>
                <a:latin typeface="Arial"/>
                <a:cs typeface="Arial"/>
              </a:rPr>
              <a:t>62/2017:</a:t>
            </a:r>
            <a:endParaRPr sz="2000">
              <a:latin typeface="Arial"/>
              <a:cs typeface="Arial"/>
            </a:endParaRPr>
          </a:p>
          <a:p>
            <a:pPr marL="349250" indent="-336550">
              <a:lnSpc>
                <a:spcPts val="2365"/>
              </a:lnSpc>
              <a:spcBef>
                <a:spcPts val="2250"/>
              </a:spcBef>
              <a:buClr>
                <a:srgbClr val="FF0000"/>
              </a:buClr>
              <a:buSzPct val="67500"/>
              <a:buFont typeface="Wingdings"/>
              <a:buChar char=""/>
              <a:tabLst>
                <a:tab pos="349250" algn="l"/>
                <a:tab pos="349885" algn="l"/>
              </a:tabLst>
            </a:pPr>
            <a:r>
              <a:rPr sz="2000" spc="135" dirty="0">
                <a:solidFill>
                  <a:srgbClr val="001F5F"/>
                </a:solidFill>
                <a:latin typeface="Arial"/>
                <a:cs typeface="Arial"/>
              </a:rPr>
              <a:t>Ambito</a:t>
            </a:r>
            <a:r>
              <a:rPr sz="2000" spc="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95" dirty="0">
                <a:solidFill>
                  <a:srgbClr val="001F5F"/>
                </a:solidFill>
                <a:latin typeface="Arial"/>
                <a:cs typeface="Arial"/>
              </a:rPr>
              <a:t>artistico,</a:t>
            </a:r>
            <a:endParaRPr sz="2000">
              <a:latin typeface="Arial"/>
              <a:cs typeface="Arial"/>
            </a:endParaRPr>
          </a:p>
          <a:p>
            <a:pPr marL="349250" indent="-336550">
              <a:lnSpc>
                <a:spcPts val="2325"/>
              </a:lnSpc>
              <a:buClr>
                <a:srgbClr val="FF0000"/>
              </a:buClr>
              <a:buSzPct val="67500"/>
              <a:buFont typeface="Wingdings"/>
              <a:buChar char=""/>
              <a:tabLst>
                <a:tab pos="349250" algn="l"/>
                <a:tab pos="349885" algn="l"/>
              </a:tabLst>
            </a:pPr>
            <a:r>
              <a:rPr sz="2000" spc="135" dirty="0">
                <a:solidFill>
                  <a:srgbClr val="001F5F"/>
                </a:solidFill>
                <a:latin typeface="Arial"/>
                <a:cs typeface="Arial"/>
              </a:rPr>
              <a:t>Ambito</a:t>
            </a:r>
            <a:r>
              <a:rPr sz="2000" spc="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100" dirty="0">
                <a:solidFill>
                  <a:srgbClr val="001F5F"/>
                </a:solidFill>
                <a:latin typeface="Arial"/>
                <a:cs typeface="Arial"/>
              </a:rPr>
              <a:t>letterario,</a:t>
            </a:r>
            <a:endParaRPr sz="2000">
              <a:latin typeface="Arial"/>
              <a:cs typeface="Arial"/>
            </a:endParaRPr>
          </a:p>
          <a:p>
            <a:pPr marL="349250" indent="-336550">
              <a:lnSpc>
                <a:spcPts val="2315"/>
              </a:lnSpc>
              <a:buClr>
                <a:srgbClr val="FF0000"/>
              </a:buClr>
              <a:buSzPct val="67500"/>
              <a:buFont typeface="Wingdings"/>
              <a:buChar char=""/>
              <a:tabLst>
                <a:tab pos="349250" algn="l"/>
                <a:tab pos="349885" algn="l"/>
              </a:tabLst>
            </a:pPr>
            <a:r>
              <a:rPr sz="2000" spc="135" dirty="0">
                <a:solidFill>
                  <a:srgbClr val="001F5F"/>
                </a:solidFill>
                <a:latin typeface="Arial"/>
                <a:cs typeface="Arial"/>
              </a:rPr>
              <a:t>Ambito</a:t>
            </a:r>
            <a:r>
              <a:rPr sz="2000" spc="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100" dirty="0">
                <a:solidFill>
                  <a:srgbClr val="001F5F"/>
                </a:solidFill>
                <a:latin typeface="Arial"/>
                <a:cs typeface="Arial"/>
              </a:rPr>
              <a:t>storico,</a:t>
            </a:r>
            <a:endParaRPr sz="2000">
              <a:latin typeface="Arial"/>
              <a:cs typeface="Arial"/>
            </a:endParaRPr>
          </a:p>
          <a:p>
            <a:pPr marL="349250" indent="-336550">
              <a:lnSpc>
                <a:spcPts val="2320"/>
              </a:lnSpc>
              <a:buClr>
                <a:srgbClr val="FF0000"/>
              </a:buClr>
              <a:buSzPct val="67500"/>
              <a:buFont typeface="Wingdings"/>
              <a:buChar char=""/>
              <a:tabLst>
                <a:tab pos="349250" algn="l"/>
                <a:tab pos="349885" algn="l"/>
              </a:tabLst>
            </a:pPr>
            <a:r>
              <a:rPr sz="2000" spc="135" dirty="0">
                <a:solidFill>
                  <a:srgbClr val="001F5F"/>
                </a:solidFill>
                <a:latin typeface="Arial"/>
                <a:cs typeface="Arial"/>
              </a:rPr>
              <a:t>Ambito</a:t>
            </a:r>
            <a:r>
              <a:rPr sz="2000" spc="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110" dirty="0">
                <a:solidFill>
                  <a:srgbClr val="001F5F"/>
                </a:solidFill>
                <a:latin typeface="Arial"/>
                <a:cs typeface="Arial"/>
              </a:rPr>
              <a:t>filosofico,</a:t>
            </a:r>
            <a:endParaRPr sz="2000">
              <a:latin typeface="Arial"/>
              <a:cs typeface="Arial"/>
            </a:endParaRPr>
          </a:p>
          <a:p>
            <a:pPr marL="349250" indent="-336550">
              <a:lnSpc>
                <a:spcPts val="2325"/>
              </a:lnSpc>
              <a:buClr>
                <a:srgbClr val="FF0000"/>
              </a:buClr>
              <a:buSzPct val="67500"/>
              <a:buFont typeface="Wingdings"/>
              <a:buChar char=""/>
              <a:tabLst>
                <a:tab pos="349250" algn="l"/>
                <a:tab pos="349885" algn="l"/>
              </a:tabLst>
            </a:pPr>
            <a:r>
              <a:rPr sz="2000" spc="135" dirty="0">
                <a:solidFill>
                  <a:srgbClr val="001F5F"/>
                </a:solidFill>
                <a:latin typeface="Arial"/>
                <a:cs typeface="Arial"/>
              </a:rPr>
              <a:t>Ambito</a:t>
            </a:r>
            <a:r>
              <a:rPr sz="2000" spc="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95" dirty="0">
                <a:solidFill>
                  <a:srgbClr val="001F5F"/>
                </a:solidFill>
                <a:latin typeface="Arial"/>
                <a:cs typeface="Arial"/>
              </a:rPr>
              <a:t>scientifico,</a:t>
            </a:r>
            <a:endParaRPr sz="2000">
              <a:latin typeface="Arial"/>
              <a:cs typeface="Arial"/>
            </a:endParaRPr>
          </a:p>
          <a:p>
            <a:pPr marL="349250" indent="-336550">
              <a:lnSpc>
                <a:spcPts val="2315"/>
              </a:lnSpc>
              <a:buClr>
                <a:srgbClr val="FF0000"/>
              </a:buClr>
              <a:buSzPct val="67500"/>
              <a:buFont typeface="Wingdings"/>
              <a:buChar char=""/>
              <a:tabLst>
                <a:tab pos="349250" algn="l"/>
                <a:tab pos="349885" algn="l"/>
              </a:tabLst>
            </a:pPr>
            <a:r>
              <a:rPr sz="2000" spc="135" dirty="0">
                <a:solidFill>
                  <a:srgbClr val="001F5F"/>
                </a:solidFill>
                <a:latin typeface="Arial"/>
                <a:cs typeface="Arial"/>
              </a:rPr>
              <a:t>Ambito</a:t>
            </a:r>
            <a:r>
              <a:rPr sz="2000" spc="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95" dirty="0">
                <a:solidFill>
                  <a:srgbClr val="001F5F"/>
                </a:solidFill>
                <a:latin typeface="Arial"/>
                <a:cs typeface="Arial"/>
              </a:rPr>
              <a:t>tecnologico,</a:t>
            </a:r>
            <a:endParaRPr sz="2000">
              <a:latin typeface="Arial"/>
              <a:cs typeface="Arial"/>
            </a:endParaRPr>
          </a:p>
          <a:p>
            <a:pPr marL="349250" indent="-336550">
              <a:lnSpc>
                <a:spcPts val="2320"/>
              </a:lnSpc>
              <a:buClr>
                <a:srgbClr val="FF0000"/>
              </a:buClr>
              <a:buSzPct val="67500"/>
              <a:buFont typeface="Wingdings"/>
              <a:buChar char=""/>
              <a:tabLst>
                <a:tab pos="349250" algn="l"/>
                <a:tab pos="349885" algn="l"/>
              </a:tabLst>
            </a:pPr>
            <a:r>
              <a:rPr sz="2000" spc="135" dirty="0">
                <a:solidFill>
                  <a:srgbClr val="001F5F"/>
                </a:solidFill>
                <a:latin typeface="Arial"/>
                <a:cs typeface="Arial"/>
              </a:rPr>
              <a:t>Ambito</a:t>
            </a:r>
            <a:r>
              <a:rPr sz="2000" spc="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90" dirty="0">
                <a:solidFill>
                  <a:srgbClr val="001F5F"/>
                </a:solidFill>
                <a:latin typeface="Arial"/>
                <a:cs typeface="Arial"/>
              </a:rPr>
              <a:t>economico,</a:t>
            </a:r>
            <a:endParaRPr sz="2000">
              <a:latin typeface="Arial"/>
              <a:cs typeface="Arial"/>
            </a:endParaRPr>
          </a:p>
          <a:p>
            <a:pPr marL="349250" indent="-336550">
              <a:lnSpc>
                <a:spcPts val="2365"/>
              </a:lnSpc>
              <a:buClr>
                <a:srgbClr val="FF0000"/>
              </a:buClr>
              <a:buSzPct val="67500"/>
              <a:buFont typeface="Wingdings"/>
              <a:buChar char=""/>
              <a:tabLst>
                <a:tab pos="349250" algn="l"/>
                <a:tab pos="349885" algn="l"/>
              </a:tabLst>
            </a:pPr>
            <a:r>
              <a:rPr sz="2000" spc="135" dirty="0">
                <a:solidFill>
                  <a:srgbClr val="001F5F"/>
                </a:solidFill>
                <a:latin typeface="Arial"/>
                <a:cs typeface="Arial"/>
              </a:rPr>
              <a:t>Ambito</a:t>
            </a:r>
            <a:r>
              <a:rPr sz="2000" spc="60" dirty="0">
                <a:solidFill>
                  <a:srgbClr val="001F5F"/>
                </a:solidFill>
                <a:latin typeface="Arial"/>
                <a:cs typeface="Arial"/>
              </a:rPr>
              <a:t> sociale.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901693" y="1572730"/>
            <a:ext cx="3226310" cy="3627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48560" y="332625"/>
            <a:ext cx="4176522" cy="864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Sergio </a:t>
            </a:r>
            <a:r>
              <a:rPr spc="15" dirty="0"/>
              <a:t>Blazina </a:t>
            </a:r>
            <a:r>
              <a:rPr spc="30" dirty="0"/>
              <a:t>, </a:t>
            </a:r>
            <a:r>
              <a:rPr spc="45" dirty="0"/>
              <a:t>Dirigente </a:t>
            </a:r>
            <a:r>
              <a:rPr spc="25" dirty="0"/>
              <a:t>Tecnico </a:t>
            </a:r>
            <a:r>
              <a:rPr spc="-55" dirty="0"/>
              <a:t>– </a:t>
            </a:r>
            <a:r>
              <a:rPr spc="40" dirty="0"/>
              <a:t>Corpo </a:t>
            </a:r>
            <a:r>
              <a:rPr spc="45" dirty="0"/>
              <a:t>ispettivo  </a:t>
            </a:r>
            <a:r>
              <a:rPr spc="40" dirty="0"/>
              <a:t>Ufficio </a:t>
            </a:r>
            <a:r>
              <a:rPr spc="15" dirty="0"/>
              <a:t>Scolastico </a:t>
            </a:r>
            <a:r>
              <a:rPr spc="20" dirty="0"/>
              <a:t>Regionale </a:t>
            </a:r>
            <a:r>
              <a:rPr spc="40" dirty="0"/>
              <a:t>per </a:t>
            </a:r>
            <a:r>
              <a:rPr spc="60" dirty="0"/>
              <a:t>il </a:t>
            </a:r>
            <a:r>
              <a:rPr spc="25" dirty="0"/>
              <a:t>Piemonte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78019" rIns="0" bIns="0" rtlCol="0">
            <a:spAutoFit/>
          </a:bodyPr>
          <a:lstStyle/>
          <a:p>
            <a:pPr marL="2281555" marR="5080" indent="-1730375">
              <a:lnSpc>
                <a:spcPct val="100000"/>
              </a:lnSpc>
              <a:spcBef>
                <a:spcPts val="100"/>
              </a:spcBef>
            </a:pPr>
            <a:r>
              <a:rPr sz="3000" b="1" spc="-20" dirty="0">
                <a:latin typeface="Arial"/>
                <a:cs typeface="Arial"/>
              </a:rPr>
              <a:t>Analisi </a:t>
            </a:r>
            <a:r>
              <a:rPr sz="3000" b="1" dirty="0">
                <a:latin typeface="Arial"/>
                <a:cs typeface="Arial"/>
              </a:rPr>
              <a:t>e </a:t>
            </a:r>
            <a:r>
              <a:rPr sz="3000" b="1" spc="50" dirty="0">
                <a:latin typeface="Arial"/>
                <a:cs typeface="Arial"/>
              </a:rPr>
              <a:t>interpretazione </a:t>
            </a:r>
            <a:r>
              <a:rPr sz="3000" b="1" spc="40" dirty="0">
                <a:latin typeface="Arial"/>
                <a:cs typeface="Arial"/>
              </a:rPr>
              <a:t>di </a:t>
            </a:r>
            <a:r>
              <a:rPr sz="3000" b="1" spc="25" dirty="0">
                <a:latin typeface="Arial"/>
                <a:cs typeface="Arial"/>
              </a:rPr>
              <a:t>un testo  </a:t>
            </a:r>
            <a:r>
              <a:rPr sz="3000" b="1" spc="40" dirty="0">
                <a:latin typeface="Arial"/>
                <a:cs typeface="Arial"/>
              </a:rPr>
              <a:t>letterario</a:t>
            </a:r>
            <a:r>
              <a:rPr sz="3000" b="1" spc="90" dirty="0">
                <a:latin typeface="Arial"/>
                <a:cs typeface="Arial"/>
              </a:rPr>
              <a:t> </a:t>
            </a:r>
            <a:r>
              <a:rPr sz="3000" b="1" spc="25" dirty="0">
                <a:latin typeface="Arial"/>
                <a:cs typeface="Arial"/>
              </a:rPr>
              <a:t>italiano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0616" y="3448634"/>
            <a:ext cx="7910195" cy="2321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indent="-255904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SzPct val="66666"/>
              <a:buFont typeface="Wingdings"/>
              <a:buChar char=""/>
              <a:tabLst>
                <a:tab pos="269240" algn="l"/>
              </a:tabLst>
            </a:pPr>
            <a:r>
              <a:rPr sz="2400" spc="110" dirty="0">
                <a:solidFill>
                  <a:srgbClr val="001F5F"/>
                </a:solidFill>
                <a:latin typeface="Arial"/>
                <a:cs typeface="Arial"/>
              </a:rPr>
              <a:t>compreso </a:t>
            </a:r>
            <a:r>
              <a:rPr sz="2400" spc="100" dirty="0">
                <a:solidFill>
                  <a:srgbClr val="001F5F"/>
                </a:solidFill>
                <a:latin typeface="Arial"/>
                <a:cs typeface="Arial"/>
              </a:rPr>
              <a:t>nel </a:t>
            </a:r>
            <a:r>
              <a:rPr sz="2400" spc="135" dirty="0">
                <a:solidFill>
                  <a:srgbClr val="001F5F"/>
                </a:solidFill>
                <a:latin typeface="Arial"/>
                <a:cs typeface="Arial"/>
              </a:rPr>
              <a:t>periodo </a:t>
            </a:r>
            <a:r>
              <a:rPr sz="2400" spc="55" dirty="0">
                <a:solidFill>
                  <a:srgbClr val="001F5F"/>
                </a:solidFill>
                <a:latin typeface="Arial"/>
                <a:cs typeface="Arial"/>
              </a:rPr>
              <a:t>che </a:t>
            </a:r>
            <a:r>
              <a:rPr sz="2400" spc="15" dirty="0">
                <a:solidFill>
                  <a:srgbClr val="001F5F"/>
                </a:solidFill>
                <a:latin typeface="Arial"/>
                <a:cs typeface="Arial"/>
              </a:rPr>
              <a:t>va </a:t>
            </a:r>
            <a:r>
              <a:rPr sz="2400" spc="100" dirty="0">
                <a:solidFill>
                  <a:srgbClr val="001F5F"/>
                </a:solidFill>
                <a:latin typeface="Arial"/>
                <a:cs typeface="Arial"/>
              </a:rPr>
              <a:t>dall'Unità </a:t>
            </a:r>
            <a:r>
              <a:rPr sz="2400" spc="114" dirty="0">
                <a:solidFill>
                  <a:srgbClr val="001F5F"/>
                </a:solidFill>
                <a:latin typeface="Arial"/>
                <a:cs typeface="Arial"/>
              </a:rPr>
              <a:t>d’Italia</a:t>
            </a:r>
            <a:r>
              <a:rPr sz="2400" spc="1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spc="75" dirty="0">
                <a:solidFill>
                  <a:srgbClr val="001F5F"/>
                </a:solidFill>
                <a:latin typeface="Arial"/>
                <a:cs typeface="Arial"/>
              </a:rPr>
              <a:t>ad</a:t>
            </a:r>
            <a:endParaRPr sz="2400">
              <a:latin typeface="Arial"/>
              <a:cs typeface="Arial"/>
            </a:endParaRPr>
          </a:p>
          <a:p>
            <a:pPr marL="268605">
              <a:lnSpc>
                <a:spcPct val="100000"/>
              </a:lnSpc>
            </a:pPr>
            <a:r>
              <a:rPr sz="2400" spc="140" dirty="0">
                <a:solidFill>
                  <a:srgbClr val="001F5F"/>
                </a:solidFill>
                <a:latin typeface="Arial"/>
                <a:cs typeface="Arial"/>
              </a:rPr>
              <a:t>oggi.</a:t>
            </a:r>
            <a:endParaRPr sz="2400">
              <a:latin typeface="Arial"/>
              <a:cs typeface="Arial"/>
            </a:endParaRPr>
          </a:p>
          <a:p>
            <a:pPr marL="268605" marR="5080" indent="-255904">
              <a:lnSpc>
                <a:spcPct val="100000"/>
              </a:lnSpc>
              <a:spcBef>
                <a:spcPts val="395"/>
              </a:spcBef>
              <a:buClr>
                <a:srgbClr val="FF0000"/>
              </a:buClr>
              <a:buSzPct val="66666"/>
              <a:buFont typeface="Wingdings"/>
              <a:buChar char=""/>
              <a:tabLst>
                <a:tab pos="269240" algn="l"/>
              </a:tabLst>
            </a:pPr>
            <a:r>
              <a:rPr sz="2400" spc="85" dirty="0">
                <a:solidFill>
                  <a:srgbClr val="001F5F"/>
                </a:solidFill>
                <a:latin typeface="Arial"/>
                <a:cs typeface="Arial"/>
              </a:rPr>
              <a:t>saranno </a:t>
            </a:r>
            <a:r>
              <a:rPr sz="2400" spc="150" dirty="0">
                <a:solidFill>
                  <a:srgbClr val="001F5F"/>
                </a:solidFill>
                <a:latin typeface="Arial"/>
                <a:cs typeface="Arial"/>
              </a:rPr>
              <a:t>fornite </a:t>
            </a:r>
            <a:r>
              <a:rPr sz="2400" spc="105" dirty="0">
                <a:solidFill>
                  <a:srgbClr val="001F5F"/>
                </a:solidFill>
                <a:latin typeface="Arial"/>
                <a:cs typeface="Arial"/>
              </a:rPr>
              <a:t>due </a:t>
            </a:r>
            <a:r>
              <a:rPr sz="2400" spc="70" dirty="0">
                <a:solidFill>
                  <a:srgbClr val="001F5F"/>
                </a:solidFill>
                <a:latin typeface="Arial"/>
                <a:cs typeface="Arial"/>
              </a:rPr>
              <a:t>tracce </a:t>
            </a:r>
            <a:r>
              <a:rPr sz="2400" spc="55" dirty="0">
                <a:solidFill>
                  <a:srgbClr val="001F5F"/>
                </a:solidFill>
                <a:latin typeface="Arial"/>
                <a:cs typeface="Arial"/>
              </a:rPr>
              <a:t>che </a:t>
            </a:r>
            <a:r>
              <a:rPr sz="2400" spc="90" dirty="0">
                <a:solidFill>
                  <a:srgbClr val="001F5F"/>
                </a:solidFill>
                <a:latin typeface="Arial"/>
                <a:cs typeface="Arial"/>
              </a:rPr>
              <a:t>possano </a:t>
            </a:r>
            <a:r>
              <a:rPr sz="2400" spc="120" dirty="0">
                <a:solidFill>
                  <a:srgbClr val="001F5F"/>
                </a:solidFill>
                <a:latin typeface="Arial"/>
                <a:cs typeface="Arial"/>
              </a:rPr>
              <a:t>coprire </a:t>
            </a:r>
            <a:r>
              <a:rPr sz="2400" spc="105" dirty="0">
                <a:solidFill>
                  <a:srgbClr val="001F5F"/>
                </a:solidFill>
                <a:latin typeface="Arial"/>
                <a:cs typeface="Arial"/>
              </a:rPr>
              <a:t>due  </a:t>
            </a:r>
            <a:r>
              <a:rPr sz="2400" spc="155" dirty="0">
                <a:solidFill>
                  <a:srgbClr val="001F5F"/>
                </a:solidFill>
                <a:latin typeface="Arial"/>
                <a:cs typeface="Arial"/>
              </a:rPr>
              <a:t>ambiti </a:t>
            </a:r>
            <a:r>
              <a:rPr sz="2400" spc="125" dirty="0">
                <a:solidFill>
                  <a:srgbClr val="001F5F"/>
                </a:solidFill>
                <a:latin typeface="Arial"/>
                <a:cs typeface="Arial"/>
              </a:rPr>
              <a:t>cronologici </a:t>
            </a:r>
            <a:r>
              <a:rPr sz="2400" spc="135" dirty="0">
                <a:solidFill>
                  <a:srgbClr val="001F5F"/>
                </a:solidFill>
                <a:latin typeface="Arial"/>
                <a:cs typeface="Arial"/>
              </a:rPr>
              <a:t>o </a:t>
            </a:r>
            <a:r>
              <a:rPr sz="2400" spc="105" dirty="0">
                <a:solidFill>
                  <a:srgbClr val="001F5F"/>
                </a:solidFill>
                <a:latin typeface="Arial"/>
                <a:cs typeface="Arial"/>
              </a:rPr>
              <a:t>due </a:t>
            </a:r>
            <a:r>
              <a:rPr sz="2400" spc="110" dirty="0">
                <a:solidFill>
                  <a:srgbClr val="001F5F"/>
                </a:solidFill>
                <a:latin typeface="Arial"/>
                <a:cs typeface="Arial"/>
              </a:rPr>
              <a:t>generi </a:t>
            </a:r>
            <a:r>
              <a:rPr sz="2400" spc="135" dirty="0">
                <a:solidFill>
                  <a:srgbClr val="001F5F"/>
                </a:solidFill>
                <a:latin typeface="Arial"/>
                <a:cs typeface="Arial"/>
              </a:rPr>
              <a:t>o </a:t>
            </a:r>
            <a:r>
              <a:rPr sz="2400" spc="155" dirty="0">
                <a:solidFill>
                  <a:srgbClr val="001F5F"/>
                </a:solidFill>
                <a:latin typeface="Arial"/>
                <a:cs typeface="Arial"/>
              </a:rPr>
              <a:t>forme</a:t>
            </a:r>
            <a:r>
              <a:rPr sz="2400" spc="-1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spc="110" dirty="0">
                <a:solidFill>
                  <a:srgbClr val="001F5F"/>
                </a:solidFill>
                <a:latin typeface="Arial"/>
                <a:cs typeface="Arial"/>
              </a:rPr>
              <a:t>testuali.</a:t>
            </a:r>
            <a:endParaRPr sz="2400">
              <a:latin typeface="Arial"/>
              <a:cs typeface="Arial"/>
            </a:endParaRPr>
          </a:p>
          <a:p>
            <a:pPr marL="268605" marR="494030" indent="-255904">
              <a:lnSpc>
                <a:spcPct val="100000"/>
              </a:lnSpc>
              <a:spcBef>
                <a:spcPts val="400"/>
              </a:spcBef>
              <a:buClr>
                <a:srgbClr val="FF0000"/>
              </a:buClr>
              <a:buSzPct val="66666"/>
              <a:buFont typeface="Wingdings"/>
              <a:buChar char=""/>
              <a:tabLst>
                <a:tab pos="269240" algn="l"/>
              </a:tabLst>
            </a:pPr>
            <a:r>
              <a:rPr sz="2400" spc="145" dirty="0">
                <a:solidFill>
                  <a:srgbClr val="001F5F"/>
                </a:solidFill>
                <a:latin typeface="Arial"/>
                <a:cs typeface="Arial"/>
              </a:rPr>
              <a:t>non </a:t>
            </a:r>
            <a:r>
              <a:rPr sz="2400" dirty="0">
                <a:solidFill>
                  <a:srgbClr val="001F5F"/>
                </a:solidFill>
                <a:latin typeface="Arial"/>
                <a:cs typeface="Arial"/>
              </a:rPr>
              <a:t>è </a:t>
            </a:r>
            <a:r>
              <a:rPr sz="2400" spc="65" dirty="0">
                <a:solidFill>
                  <a:srgbClr val="001F5F"/>
                </a:solidFill>
                <a:latin typeface="Arial"/>
                <a:cs typeface="Arial"/>
              </a:rPr>
              <a:t>necessario </a:t>
            </a:r>
            <a:r>
              <a:rPr sz="2400" spc="55" dirty="0">
                <a:solidFill>
                  <a:srgbClr val="001F5F"/>
                </a:solidFill>
                <a:latin typeface="Arial"/>
                <a:cs typeface="Arial"/>
              </a:rPr>
              <a:t>che </a:t>
            </a:r>
            <a:r>
              <a:rPr sz="2400" spc="155" dirty="0">
                <a:solidFill>
                  <a:srgbClr val="001F5F"/>
                </a:solidFill>
                <a:latin typeface="Arial"/>
                <a:cs typeface="Arial"/>
              </a:rPr>
              <a:t>il </a:t>
            </a:r>
            <a:r>
              <a:rPr sz="2400" spc="120" dirty="0">
                <a:solidFill>
                  <a:srgbClr val="001F5F"/>
                </a:solidFill>
                <a:latin typeface="Arial"/>
                <a:cs typeface="Arial"/>
              </a:rPr>
              <a:t>testo </a:t>
            </a:r>
            <a:r>
              <a:rPr sz="2400" spc="145" dirty="0">
                <a:solidFill>
                  <a:srgbClr val="001F5F"/>
                </a:solidFill>
                <a:latin typeface="Arial"/>
                <a:cs typeface="Arial"/>
              </a:rPr>
              <a:t>rientri </a:t>
            </a:r>
            <a:r>
              <a:rPr sz="2400" spc="130" dirty="0">
                <a:solidFill>
                  <a:srgbClr val="001F5F"/>
                </a:solidFill>
                <a:latin typeface="Arial"/>
                <a:cs typeface="Arial"/>
              </a:rPr>
              <a:t>fra </a:t>
            </a:r>
            <a:r>
              <a:rPr sz="2400" spc="75" dirty="0">
                <a:solidFill>
                  <a:srgbClr val="001F5F"/>
                </a:solidFill>
                <a:latin typeface="Arial"/>
                <a:cs typeface="Arial"/>
              </a:rPr>
              <a:t>le </a:t>
            </a:r>
            <a:r>
              <a:rPr sz="2400" spc="130" dirty="0">
                <a:solidFill>
                  <a:srgbClr val="001F5F"/>
                </a:solidFill>
                <a:latin typeface="Arial"/>
                <a:cs typeface="Arial"/>
              </a:rPr>
              <a:t>letture  </a:t>
            </a:r>
            <a:r>
              <a:rPr sz="2400" spc="85" dirty="0">
                <a:solidFill>
                  <a:srgbClr val="001F5F"/>
                </a:solidFill>
                <a:latin typeface="Arial"/>
                <a:cs typeface="Arial"/>
              </a:rPr>
              <a:t>scolastiche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47644" y="1644365"/>
            <a:ext cx="2528316" cy="4496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48560" y="332625"/>
            <a:ext cx="4176522" cy="864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Sergio </a:t>
            </a:r>
            <a:r>
              <a:rPr spc="15" dirty="0"/>
              <a:t>Blazina </a:t>
            </a:r>
            <a:r>
              <a:rPr spc="30" dirty="0"/>
              <a:t>, </a:t>
            </a:r>
            <a:r>
              <a:rPr spc="45" dirty="0"/>
              <a:t>Dirigente </a:t>
            </a:r>
            <a:r>
              <a:rPr spc="25" dirty="0"/>
              <a:t>Tecnico </a:t>
            </a:r>
            <a:r>
              <a:rPr spc="-55" dirty="0"/>
              <a:t>– </a:t>
            </a:r>
            <a:r>
              <a:rPr spc="40" dirty="0"/>
              <a:t>Corpo </a:t>
            </a:r>
            <a:r>
              <a:rPr spc="45" dirty="0"/>
              <a:t>ispettivo  </a:t>
            </a:r>
            <a:r>
              <a:rPr spc="40" dirty="0"/>
              <a:t>Ufficio </a:t>
            </a:r>
            <a:r>
              <a:rPr spc="15" dirty="0"/>
              <a:t>Scolastico </a:t>
            </a:r>
            <a:r>
              <a:rPr spc="20" dirty="0"/>
              <a:t>Regionale </a:t>
            </a:r>
            <a:r>
              <a:rPr spc="40" dirty="0"/>
              <a:t>per </a:t>
            </a:r>
            <a:r>
              <a:rPr spc="60" dirty="0"/>
              <a:t>il </a:t>
            </a:r>
            <a:r>
              <a:rPr spc="25" dirty="0"/>
              <a:t>Piemonte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616" y="2430477"/>
            <a:ext cx="7961630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818515" algn="l"/>
                <a:tab pos="1720850" algn="l"/>
                <a:tab pos="2551430" algn="l"/>
                <a:tab pos="3117215" algn="l"/>
                <a:tab pos="4316730" algn="l"/>
                <a:tab pos="5374640" algn="l"/>
                <a:tab pos="5706745" algn="l"/>
                <a:tab pos="7722234" algn="l"/>
              </a:tabLst>
            </a:pPr>
            <a:r>
              <a:rPr sz="2100" i="1" spc="10" dirty="0">
                <a:latin typeface="Arial"/>
                <a:cs typeface="Arial"/>
              </a:rPr>
              <a:t>Ne</a:t>
            </a:r>
            <a:r>
              <a:rPr sz="2100" i="1" spc="-10" dirty="0">
                <a:latin typeface="Arial"/>
                <a:cs typeface="Arial"/>
              </a:rPr>
              <a:t>l</a:t>
            </a:r>
            <a:r>
              <a:rPr sz="2100" i="1" spc="5" dirty="0">
                <a:latin typeface="Arial"/>
                <a:cs typeface="Arial"/>
              </a:rPr>
              <a:t>l</a:t>
            </a:r>
            <a:r>
              <a:rPr sz="2100" i="1" spc="35" dirty="0">
                <a:latin typeface="Arial"/>
                <a:cs typeface="Arial"/>
              </a:rPr>
              <a:t>a</a:t>
            </a:r>
            <a:r>
              <a:rPr sz="2100" i="1" dirty="0">
                <a:latin typeface="Arial"/>
                <a:cs typeface="Arial"/>
              </a:rPr>
              <a:t>	</a:t>
            </a:r>
            <a:r>
              <a:rPr sz="2100" i="1" u="sng" spc="125" dirty="0"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pr</a:t>
            </a:r>
            <a:r>
              <a:rPr sz="2100" i="1" u="sng" spc="40" dirty="0"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i</a:t>
            </a:r>
            <a:r>
              <a:rPr sz="2100" i="1" u="sng" spc="120" dirty="0"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m</a:t>
            </a:r>
            <a:r>
              <a:rPr sz="2100" i="1" u="sng" spc="-65" dirty="0"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a</a:t>
            </a:r>
            <a:r>
              <a:rPr sz="2100" i="1" u="sng" dirty="0"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	</a:t>
            </a:r>
            <a:r>
              <a:rPr sz="2100" i="1" u="sng" spc="50" dirty="0"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pa</a:t>
            </a:r>
            <a:r>
              <a:rPr sz="2100" i="1" u="sng" spc="25" dirty="0"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r</a:t>
            </a:r>
            <a:r>
              <a:rPr sz="2100" i="1" u="sng" spc="55" dirty="0"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te</a:t>
            </a:r>
            <a:r>
              <a:rPr sz="2100" i="1" dirty="0">
                <a:latin typeface="Arial"/>
                <a:cs typeface="Arial"/>
              </a:rPr>
              <a:t>	</a:t>
            </a:r>
            <a:r>
              <a:rPr sz="2100" i="1" spc="55" dirty="0">
                <a:latin typeface="Arial"/>
                <a:cs typeface="Arial"/>
              </a:rPr>
              <a:t>de</a:t>
            </a:r>
            <a:r>
              <a:rPr sz="2100" i="1" spc="25" dirty="0">
                <a:latin typeface="Arial"/>
                <a:cs typeface="Arial"/>
              </a:rPr>
              <a:t>l</a:t>
            </a:r>
            <a:r>
              <a:rPr sz="2100" i="1" dirty="0">
                <a:latin typeface="Arial"/>
                <a:cs typeface="Arial"/>
              </a:rPr>
              <a:t>	</a:t>
            </a:r>
            <a:r>
              <a:rPr sz="2100" i="1" spc="90" dirty="0">
                <a:latin typeface="Arial"/>
                <a:cs typeface="Arial"/>
              </a:rPr>
              <a:t>compi</a:t>
            </a:r>
            <a:r>
              <a:rPr sz="2100" i="1" spc="35" dirty="0">
                <a:latin typeface="Arial"/>
                <a:cs typeface="Arial"/>
              </a:rPr>
              <a:t>t</a:t>
            </a:r>
            <a:r>
              <a:rPr sz="2100" i="1" spc="60" dirty="0">
                <a:latin typeface="Arial"/>
                <a:cs typeface="Arial"/>
              </a:rPr>
              <a:t>o</a:t>
            </a:r>
            <a:r>
              <a:rPr sz="2100" i="1" dirty="0">
                <a:latin typeface="Arial"/>
                <a:cs typeface="Arial"/>
              </a:rPr>
              <a:t>	</a:t>
            </a:r>
            <a:r>
              <a:rPr sz="2100" i="1" spc="-70" dirty="0">
                <a:latin typeface="Arial"/>
                <a:cs typeface="Arial"/>
              </a:rPr>
              <a:t>(</a:t>
            </a:r>
            <a:r>
              <a:rPr sz="2100" i="1" dirty="0">
                <a:latin typeface="Arial"/>
                <a:cs typeface="Arial"/>
              </a:rPr>
              <a:t>a</a:t>
            </a:r>
            <a:r>
              <a:rPr sz="2100" i="1" spc="-10" dirty="0">
                <a:latin typeface="Arial"/>
                <a:cs typeface="Arial"/>
              </a:rPr>
              <a:t>n</a:t>
            </a:r>
            <a:r>
              <a:rPr sz="2100" i="1" spc="55" dirty="0">
                <a:latin typeface="Arial"/>
                <a:cs typeface="Arial"/>
              </a:rPr>
              <a:t>al</a:t>
            </a:r>
            <a:r>
              <a:rPr sz="2100" i="1" spc="25" dirty="0">
                <a:latin typeface="Arial"/>
                <a:cs typeface="Arial"/>
              </a:rPr>
              <a:t>i</a:t>
            </a:r>
            <a:r>
              <a:rPr sz="2100" i="1" spc="40" dirty="0">
                <a:latin typeface="Arial"/>
                <a:cs typeface="Arial"/>
              </a:rPr>
              <a:t>si</a:t>
            </a:r>
            <a:r>
              <a:rPr sz="2100" i="1" dirty="0">
                <a:latin typeface="Arial"/>
                <a:cs typeface="Arial"/>
              </a:rPr>
              <a:t>	</a:t>
            </a:r>
            <a:r>
              <a:rPr sz="2100" i="1" spc="-55" dirty="0">
                <a:latin typeface="Arial"/>
                <a:cs typeface="Arial"/>
              </a:rPr>
              <a:t>e</a:t>
            </a:r>
            <a:r>
              <a:rPr sz="2100" i="1" dirty="0">
                <a:latin typeface="Arial"/>
                <a:cs typeface="Arial"/>
              </a:rPr>
              <a:t>	</a:t>
            </a:r>
            <a:r>
              <a:rPr sz="2100" i="1" spc="-35" dirty="0">
                <a:latin typeface="Arial"/>
                <a:cs typeface="Arial"/>
              </a:rPr>
              <a:t>c</a:t>
            </a:r>
            <a:r>
              <a:rPr sz="2100" i="1" spc="50" dirty="0">
                <a:latin typeface="Arial"/>
                <a:cs typeface="Arial"/>
              </a:rPr>
              <a:t>o</a:t>
            </a:r>
            <a:r>
              <a:rPr sz="2100" i="1" spc="70" dirty="0">
                <a:latin typeface="Arial"/>
                <a:cs typeface="Arial"/>
              </a:rPr>
              <a:t>mpr</a:t>
            </a:r>
            <a:r>
              <a:rPr sz="2100" i="1" spc="45" dirty="0">
                <a:latin typeface="Arial"/>
                <a:cs typeface="Arial"/>
              </a:rPr>
              <a:t>e</a:t>
            </a:r>
            <a:r>
              <a:rPr sz="2100" i="1" spc="65" dirty="0">
                <a:latin typeface="Arial"/>
                <a:cs typeface="Arial"/>
              </a:rPr>
              <a:t>ns</a:t>
            </a:r>
            <a:r>
              <a:rPr sz="2100" i="1" spc="10" dirty="0">
                <a:latin typeface="Arial"/>
                <a:cs typeface="Arial"/>
              </a:rPr>
              <a:t>i</a:t>
            </a:r>
            <a:r>
              <a:rPr sz="2100" i="1" spc="5" dirty="0">
                <a:latin typeface="Arial"/>
                <a:cs typeface="Arial"/>
              </a:rPr>
              <a:t>one)</a:t>
            </a:r>
            <a:r>
              <a:rPr sz="2100" i="1" dirty="0">
                <a:latin typeface="Arial"/>
                <a:cs typeface="Arial"/>
              </a:rPr>
              <a:t>	</a:t>
            </a:r>
            <a:r>
              <a:rPr sz="2100" i="1" spc="65" dirty="0">
                <a:latin typeface="Arial"/>
                <a:cs typeface="Arial"/>
              </a:rPr>
              <a:t>lo</a:t>
            </a:r>
            <a:endParaRPr sz="2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0616" y="2674317"/>
            <a:ext cx="7964170" cy="30778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2220"/>
              </a:lnSpc>
              <a:spcBef>
                <a:spcPts val="110"/>
              </a:spcBef>
            </a:pPr>
            <a:r>
              <a:rPr sz="2100" i="1" spc="50" dirty="0">
                <a:solidFill>
                  <a:srgbClr val="001F5F"/>
                </a:solidFill>
                <a:latin typeface="Arial"/>
                <a:cs typeface="Arial"/>
              </a:rPr>
              <a:t>studente </a:t>
            </a:r>
            <a:r>
              <a:rPr sz="2100" i="1" u="sng" spc="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darà </a:t>
            </a:r>
            <a:r>
              <a:rPr sz="2100" i="1" u="sng" spc="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prova </a:t>
            </a:r>
            <a:r>
              <a:rPr sz="2100" i="1" u="sng" spc="1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di </a:t>
            </a:r>
            <a:r>
              <a:rPr sz="2100" i="1" u="sng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aver </a:t>
            </a:r>
            <a:r>
              <a:rPr sz="2100" i="1" u="sng" spc="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compreso </a:t>
            </a:r>
            <a:r>
              <a:rPr sz="2100" i="1" spc="70" dirty="0">
                <a:solidFill>
                  <a:srgbClr val="001F5F"/>
                </a:solidFill>
                <a:latin typeface="Arial"/>
                <a:cs typeface="Arial"/>
              </a:rPr>
              <a:t>un </a:t>
            </a:r>
            <a:r>
              <a:rPr sz="2100" i="1" spc="60" dirty="0">
                <a:solidFill>
                  <a:srgbClr val="001F5F"/>
                </a:solidFill>
                <a:latin typeface="Arial"/>
                <a:cs typeface="Arial"/>
              </a:rPr>
              <a:t>testo </a:t>
            </a:r>
            <a:r>
              <a:rPr sz="2100" i="1" spc="40" dirty="0">
                <a:solidFill>
                  <a:srgbClr val="001F5F"/>
                </a:solidFill>
                <a:latin typeface="Arial"/>
                <a:cs typeface="Arial"/>
              </a:rPr>
              <a:t>specifico</a:t>
            </a:r>
            <a:r>
              <a:rPr sz="2100" i="1" spc="5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100" i="1" spc="-55" dirty="0">
                <a:solidFill>
                  <a:srgbClr val="001F5F"/>
                </a:solidFill>
                <a:latin typeface="Arial"/>
                <a:cs typeface="Arial"/>
              </a:rPr>
              <a:t>e  </a:t>
            </a:r>
            <a:r>
              <a:rPr sz="2100" i="1" spc="35" dirty="0">
                <a:solidFill>
                  <a:srgbClr val="001F5F"/>
                </a:solidFill>
                <a:latin typeface="Arial"/>
                <a:cs typeface="Arial"/>
              </a:rPr>
              <a:t>ricco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ts val="1920"/>
              </a:lnSpc>
              <a:tabLst>
                <a:tab pos="408305" algn="l"/>
                <a:tab pos="2065655" algn="l"/>
                <a:tab pos="2893060" algn="l"/>
                <a:tab pos="3818254" algn="l"/>
                <a:tab pos="5184140" algn="l"/>
                <a:tab pos="5577205" algn="l"/>
                <a:tab pos="6563995" algn="l"/>
              </a:tabLst>
            </a:pPr>
            <a:r>
              <a:rPr sz="2100" i="1" spc="100" dirty="0">
                <a:solidFill>
                  <a:srgbClr val="001F5F"/>
                </a:solidFill>
                <a:latin typeface="Arial"/>
                <a:cs typeface="Arial"/>
              </a:rPr>
              <a:t>di	</a:t>
            </a:r>
            <a:r>
              <a:rPr sz="2100" i="1" spc="70" dirty="0">
                <a:solidFill>
                  <a:srgbClr val="001F5F"/>
                </a:solidFill>
                <a:latin typeface="Arial"/>
                <a:cs typeface="Arial"/>
              </a:rPr>
              <a:t>implicazioni	</a:t>
            </a:r>
            <a:r>
              <a:rPr sz="2100" i="1" spc="20" dirty="0">
                <a:solidFill>
                  <a:srgbClr val="001F5F"/>
                </a:solidFill>
                <a:latin typeface="Arial"/>
                <a:cs typeface="Arial"/>
              </a:rPr>
              <a:t>come	</a:t>
            </a:r>
            <a:r>
              <a:rPr sz="2100" i="1" spc="60" dirty="0">
                <a:solidFill>
                  <a:srgbClr val="001F5F"/>
                </a:solidFill>
                <a:latin typeface="Arial"/>
                <a:cs typeface="Arial"/>
              </a:rPr>
              <a:t>quello	letterario.	</a:t>
            </a:r>
            <a:r>
              <a:rPr sz="2100" i="1" spc="25" dirty="0">
                <a:solidFill>
                  <a:srgbClr val="001F5F"/>
                </a:solidFill>
                <a:latin typeface="Arial"/>
                <a:cs typeface="Arial"/>
              </a:rPr>
              <a:t>In	questa	</a:t>
            </a:r>
            <a:r>
              <a:rPr sz="2100" i="1" spc="55" dirty="0">
                <a:solidFill>
                  <a:srgbClr val="001F5F"/>
                </a:solidFill>
                <a:latin typeface="Arial"/>
                <a:cs typeface="Arial"/>
              </a:rPr>
              <a:t>prospettiva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ts val="1920"/>
              </a:lnSpc>
            </a:pPr>
            <a:r>
              <a:rPr sz="2100" i="1" spc="25" dirty="0">
                <a:solidFill>
                  <a:srgbClr val="001F5F"/>
                </a:solidFill>
                <a:latin typeface="Arial"/>
                <a:cs typeface="Arial"/>
              </a:rPr>
              <a:t>andrà  </a:t>
            </a:r>
            <a:r>
              <a:rPr sz="2100" i="1" u="sng" spc="6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ridimensionato </a:t>
            </a:r>
            <a:r>
              <a:rPr sz="2100" i="1" u="sng" spc="1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il </a:t>
            </a:r>
            <a:r>
              <a:rPr sz="2100" i="1" u="sng" spc="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peso  </a:t>
            </a:r>
            <a:r>
              <a:rPr sz="2100" i="1" u="sng" spc="1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di </a:t>
            </a:r>
            <a:r>
              <a:rPr sz="2100" i="1" u="sng" spc="4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domande </a:t>
            </a:r>
            <a:r>
              <a:rPr sz="2100" i="1" u="sng" spc="9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troppo </a:t>
            </a:r>
            <a:r>
              <a:rPr sz="2100" i="1" u="sng" spc="7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rigide</a:t>
            </a:r>
            <a:r>
              <a:rPr sz="2100" i="1" spc="10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100" i="1" spc="45" dirty="0">
                <a:solidFill>
                  <a:srgbClr val="001F5F"/>
                </a:solidFill>
                <a:latin typeface="Arial"/>
                <a:cs typeface="Arial"/>
              </a:rPr>
              <a:t>(quesiti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ts val="1920"/>
              </a:lnSpc>
            </a:pPr>
            <a:r>
              <a:rPr sz="2100" i="1" spc="70" dirty="0">
                <a:solidFill>
                  <a:srgbClr val="001F5F"/>
                </a:solidFill>
                <a:latin typeface="Arial"/>
                <a:cs typeface="Arial"/>
              </a:rPr>
              <a:t>metrici </a:t>
            </a:r>
            <a:r>
              <a:rPr sz="2100" i="1" spc="-55" dirty="0">
                <a:solidFill>
                  <a:srgbClr val="001F5F"/>
                </a:solidFill>
                <a:latin typeface="Arial"/>
                <a:cs typeface="Arial"/>
              </a:rPr>
              <a:t>e  </a:t>
            </a:r>
            <a:r>
              <a:rPr sz="2100" i="1" spc="65" dirty="0">
                <a:solidFill>
                  <a:srgbClr val="001F5F"/>
                </a:solidFill>
                <a:latin typeface="Arial"/>
                <a:cs typeface="Arial"/>
              </a:rPr>
              <a:t>retorici, </a:t>
            </a:r>
            <a:r>
              <a:rPr sz="2100" i="1" spc="15" dirty="0">
                <a:solidFill>
                  <a:srgbClr val="001F5F"/>
                </a:solidFill>
                <a:latin typeface="Arial"/>
                <a:cs typeface="Arial"/>
              </a:rPr>
              <a:t>ad  </a:t>
            </a:r>
            <a:r>
              <a:rPr sz="2100" i="1" spc="20" dirty="0">
                <a:solidFill>
                  <a:srgbClr val="001F5F"/>
                </a:solidFill>
                <a:latin typeface="Arial"/>
                <a:cs typeface="Arial"/>
              </a:rPr>
              <a:t>esempio),  </a:t>
            </a:r>
            <a:r>
              <a:rPr sz="2100" i="1" spc="55" dirty="0">
                <a:solidFill>
                  <a:srgbClr val="001F5F"/>
                </a:solidFill>
                <a:latin typeface="Arial"/>
                <a:cs typeface="Arial"/>
              </a:rPr>
              <a:t>mentre </a:t>
            </a:r>
            <a:r>
              <a:rPr sz="2100" i="1" spc="15" dirty="0">
                <a:solidFill>
                  <a:srgbClr val="001F5F"/>
                </a:solidFill>
                <a:latin typeface="Arial"/>
                <a:cs typeface="Arial"/>
              </a:rPr>
              <a:t>saranno</a:t>
            </a:r>
            <a:r>
              <a:rPr sz="2100" i="1" spc="6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100" i="1" spc="30" dirty="0">
                <a:solidFill>
                  <a:srgbClr val="001F5F"/>
                </a:solidFill>
                <a:latin typeface="Arial"/>
                <a:cs typeface="Arial"/>
              </a:rPr>
              <a:t>sempre  </a:t>
            </a:r>
            <a:r>
              <a:rPr sz="2100" i="1" spc="110" dirty="0">
                <a:solidFill>
                  <a:srgbClr val="001F5F"/>
                </a:solidFill>
                <a:latin typeface="Arial"/>
                <a:cs typeface="Arial"/>
              </a:rPr>
              <a:t>utili</a:t>
            </a:r>
            <a:r>
              <a:rPr sz="2100" i="1" spc="-2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100" i="1" spc="25" dirty="0">
                <a:solidFill>
                  <a:srgbClr val="001F5F"/>
                </a:solidFill>
                <a:latin typeface="Arial"/>
                <a:cs typeface="Arial"/>
              </a:rPr>
              <a:t>le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ts val="1920"/>
              </a:lnSpc>
              <a:tabLst>
                <a:tab pos="2663190" algn="l"/>
              </a:tabLst>
            </a:pPr>
            <a:r>
              <a:rPr sz="2100" i="1" u="sng" spc="4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domande</a:t>
            </a:r>
            <a:r>
              <a:rPr sz="2100" i="1" u="sng" spc="4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2100" i="1" u="sng" spc="1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di</a:t>
            </a:r>
            <a:r>
              <a:rPr sz="2100" i="1" u="sng" spc="409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2100" i="1" u="sng" spc="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verifica	</a:t>
            </a:r>
            <a:r>
              <a:rPr sz="2100" i="1" u="sng" spc="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dell'effettiva  </a:t>
            </a:r>
            <a:r>
              <a:rPr sz="2100" i="1" u="sng" spc="4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comprensione  </a:t>
            </a:r>
            <a:r>
              <a:rPr sz="2100" i="1" u="sng" spc="4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del</a:t>
            </a:r>
            <a:r>
              <a:rPr sz="2100" i="1" u="sng" spc="-16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2100" i="1" u="sng" spc="6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significato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ts val="1920"/>
              </a:lnSpc>
            </a:pPr>
            <a:r>
              <a:rPr sz="2100" i="1" u="sng" spc="10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di </a:t>
            </a:r>
            <a:r>
              <a:rPr sz="2100" i="1" u="sng" spc="7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singoli </a:t>
            </a:r>
            <a:r>
              <a:rPr sz="2100" i="1" u="sng" spc="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passaggi </a:t>
            </a:r>
            <a:r>
              <a:rPr sz="2100" i="1" u="sng" spc="6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o snodi </a:t>
            </a:r>
            <a:r>
              <a:rPr sz="2100" i="1" u="sng" spc="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testuali, </a:t>
            </a:r>
            <a:r>
              <a:rPr sz="2100" i="1" u="sng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anche </a:t>
            </a:r>
            <a:r>
              <a:rPr sz="2100" i="1" u="sng" spc="26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 </a:t>
            </a:r>
            <a:r>
              <a:rPr sz="2100" i="1" u="sng" spc="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attraverso </a:t>
            </a:r>
            <a:r>
              <a:rPr sz="2100" i="1" u="sng" spc="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esercizi </a:t>
            </a:r>
            <a:r>
              <a:rPr sz="2100" i="1" u="sng" spc="9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di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ts val="1920"/>
              </a:lnSpc>
              <a:tabLst>
                <a:tab pos="1363980" algn="l"/>
                <a:tab pos="1884045" algn="l"/>
                <a:tab pos="2647950" algn="l"/>
                <a:tab pos="3460115" algn="l"/>
                <a:tab pos="4688840" algn="l"/>
                <a:tab pos="4977130" algn="l"/>
                <a:tab pos="6347460" algn="l"/>
                <a:tab pos="6640195" algn="l"/>
              </a:tabLst>
            </a:pPr>
            <a:r>
              <a:rPr sz="2100" i="1" u="sng" spc="7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riscrittura	</a:t>
            </a:r>
            <a:r>
              <a:rPr sz="2100" i="1" spc="40" dirty="0">
                <a:solidFill>
                  <a:srgbClr val="001F5F"/>
                </a:solidFill>
                <a:latin typeface="Arial"/>
                <a:cs typeface="Arial"/>
              </a:rPr>
              <a:t>del	</a:t>
            </a:r>
            <a:r>
              <a:rPr sz="2100" i="1" spc="60" dirty="0">
                <a:solidFill>
                  <a:srgbClr val="001F5F"/>
                </a:solidFill>
                <a:latin typeface="Arial"/>
                <a:cs typeface="Arial"/>
              </a:rPr>
              <a:t>testo	</a:t>
            </a:r>
            <a:r>
              <a:rPr sz="2100" i="1" spc="20" dirty="0">
                <a:solidFill>
                  <a:srgbClr val="001F5F"/>
                </a:solidFill>
                <a:latin typeface="Arial"/>
                <a:cs typeface="Arial"/>
              </a:rPr>
              <a:t>come	</a:t>
            </a:r>
            <a:r>
              <a:rPr sz="2100" i="1" spc="35" dirty="0">
                <a:solidFill>
                  <a:srgbClr val="001F5F"/>
                </a:solidFill>
                <a:latin typeface="Arial"/>
                <a:cs typeface="Arial"/>
              </a:rPr>
              <a:t>parafrasi	</a:t>
            </a:r>
            <a:r>
              <a:rPr sz="2100" i="1" spc="-55" dirty="0">
                <a:solidFill>
                  <a:srgbClr val="001F5F"/>
                </a:solidFill>
                <a:latin typeface="Arial"/>
                <a:cs typeface="Arial"/>
              </a:rPr>
              <a:t>e	</a:t>
            </a:r>
            <a:r>
              <a:rPr sz="2100" i="1" spc="50" dirty="0">
                <a:solidFill>
                  <a:srgbClr val="001F5F"/>
                </a:solidFill>
                <a:latin typeface="Arial"/>
                <a:cs typeface="Arial"/>
              </a:rPr>
              <a:t>riassunto.	</a:t>
            </a:r>
            <a:r>
              <a:rPr sz="2100" i="1" u="sng" spc="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Il	</a:t>
            </a:r>
            <a:r>
              <a:rPr sz="2100" i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successivo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ts val="1920"/>
              </a:lnSpc>
              <a:tabLst>
                <a:tab pos="1568450" algn="l"/>
                <a:tab pos="2330450" algn="l"/>
                <a:tab pos="3319779" algn="l"/>
                <a:tab pos="3799840" algn="l"/>
                <a:tab pos="4775835" algn="l"/>
                <a:tab pos="6332220" algn="l"/>
                <a:tab pos="6871334" algn="l"/>
              </a:tabLst>
            </a:pPr>
            <a:r>
              <a:rPr sz="2100" i="1" u="sng" spc="6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commento	</a:t>
            </a:r>
            <a:r>
              <a:rPr sz="2100" i="1" u="sng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sarà	</a:t>
            </a:r>
            <a:r>
              <a:rPr sz="2100" i="1" u="sng" spc="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svolto	</a:t>
            </a:r>
            <a:r>
              <a:rPr sz="2100" i="1" u="sng" spc="9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in	</a:t>
            </a:r>
            <a:r>
              <a:rPr sz="2100" i="1" u="sng" spc="7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forma	</a:t>
            </a:r>
            <a:r>
              <a:rPr sz="2100" i="1" u="sng" spc="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discorsiva.	</a:t>
            </a:r>
            <a:r>
              <a:rPr sz="2100" i="1" u="sng" spc="-2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Lo	</a:t>
            </a:r>
            <a:r>
              <a:rPr sz="2100" i="1" u="sng" spc="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studente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ts val="1920"/>
              </a:lnSpc>
              <a:tabLst>
                <a:tab pos="1440815" algn="l"/>
                <a:tab pos="2254250" algn="l"/>
                <a:tab pos="3306445" algn="l"/>
                <a:tab pos="5182870" algn="l"/>
                <a:tab pos="6786245" algn="l"/>
                <a:tab pos="7735570" algn="l"/>
              </a:tabLst>
            </a:pPr>
            <a:r>
              <a:rPr sz="2100" i="1" u="sng" spc="14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f</a:t>
            </a:r>
            <a:r>
              <a:rPr sz="2100" i="1" u="sng" spc="1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o</a:t>
            </a:r>
            <a:r>
              <a:rPr sz="2100" i="1" u="sng" spc="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r</a:t>
            </a:r>
            <a:r>
              <a:rPr sz="2100" i="1" u="sng" spc="1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m</a:t>
            </a:r>
            <a:r>
              <a:rPr sz="2100" i="1" u="sng" spc="6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u</a:t>
            </a:r>
            <a:r>
              <a:rPr sz="2100" i="1" u="sng" spc="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le</a:t>
            </a:r>
            <a:r>
              <a:rPr sz="2100" i="1" u="sng" spc="4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r</a:t>
            </a:r>
            <a:r>
              <a:rPr sz="2100" i="1" u="sng" spc="-6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à</a:t>
            </a:r>
            <a:r>
              <a:rPr sz="2100" i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	</a:t>
            </a:r>
            <a:r>
              <a:rPr sz="2100" i="1" u="sng" spc="6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de</a:t>
            </a:r>
            <a:r>
              <a:rPr sz="2100" i="1" u="sng" spc="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l</a:t>
            </a:r>
            <a:r>
              <a:rPr sz="2100" i="1" u="sng" spc="10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l</a:t>
            </a:r>
            <a:r>
              <a:rPr sz="2100" i="1" u="sng" spc="-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e</a:t>
            </a:r>
            <a:r>
              <a:rPr sz="2100" i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	</a:t>
            </a:r>
            <a:r>
              <a:rPr sz="2100" i="1" u="sng" spc="114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ipo</a:t>
            </a:r>
            <a:r>
              <a:rPr sz="2100" i="1" u="sng" spc="6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t</a:t>
            </a:r>
            <a:r>
              <a:rPr sz="2100" i="1" u="sng" spc="-7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e</a:t>
            </a:r>
            <a:r>
              <a:rPr sz="2100" i="1" u="sng" spc="-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s</a:t>
            </a:r>
            <a:r>
              <a:rPr sz="2100" i="1" u="sng" spc="1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i</a:t>
            </a:r>
            <a:r>
              <a:rPr sz="2100" i="1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	</a:t>
            </a:r>
            <a:r>
              <a:rPr sz="2100" i="1" u="sng" spc="12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in</a:t>
            </a:r>
            <a:r>
              <a:rPr sz="2100" i="1" u="sng" spc="8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t</a:t>
            </a:r>
            <a:r>
              <a:rPr sz="2100" i="1" u="sng" spc="3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e</a:t>
            </a:r>
            <a:r>
              <a:rPr sz="2100" i="1" u="sng" spc="1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r</a:t>
            </a:r>
            <a:r>
              <a:rPr sz="2100" i="1" u="sng" spc="13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p</a:t>
            </a:r>
            <a:r>
              <a:rPr sz="2100" i="1" u="sng" spc="7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re</a:t>
            </a:r>
            <a:r>
              <a:rPr sz="2100" i="1" u="sng" spc="2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t</a:t>
            </a:r>
            <a:r>
              <a:rPr sz="2100" i="1" u="sng" spc="6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a</a:t>
            </a:r>
            <a:r>
              <a:rPr sz="2100" i="1" u="sng" spc="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t</a:t>
            </a:r>
            <a:r>
              <a:rPr sz="2100" i="1" u="sng" spc="2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i</a:t>
            </a:r>
            <a:r>
              <a:rPr sz="2100" i="1" u="sng" spc="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v</a:t>
            </a:r>
            <a:r>
              <a:rPr sz="2100" i="1" u="sng" spc="-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Arial"/>
                <a:cs typeface="Arial"/>
              </a:rPr>
              <a:t>e</a:t>
            </a:r>
            <a:r>
              <a:rPr sz="2100" i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2100" i="1" spc="140" dirty="0">
                <a:solidFill>
                  <a:srgbClr val="001F5F"/>
                </a:solidFill>
                <a:latin typeface="Arial"/>
                <a:cs typeface="Arial"/>
              </a:rPr>
              <a:t>ut</a:t>
            </a:r>
            <a:r>
              <a:rPr sz="2100" i="1" spc="65" dirty="0">
                <a:solidFill>
                  <a:srgbClr val="001F5F"/>
                </a:solidFill>
                <a:latin typeface="Arial"/>
                <a:cs typeface="Arial"/>
              </a:rPr>
              <a:t>i</a:t>
            </a:r>
            <a:r>
              <a:rPr sz="2100" i="1" spc="105" dirty="0">
                <a:solidFill>
                  <a:srgbClr val="001F5F"/>
                </a:solidFill>
                <a:latin typeface="Arial"/>
                <a:cs typeface="Arial"/>
              </a:rPr>
              <a:t>l</a:t>
            </a:r>
            <a:r>
              <a:rPr sz="2100" i="1" spc="100" dirty="0">
                <a:solidFill>
                  <a:srgbClr val="001F5F"/>
                </a:solidFill>
                <a:latin typeface="Arial"/>
                <a:cs typeface="Arial"/>
              </a:rPr>
              <a:t>i</a:t>
            </a:r>
            <a:r>
              <a:rPr sz="2100" i="1" spc="55" dirty="0">
                <a:solidFill>
                  <a:srgbClr val="001F5F"/>
                </a:solidFill>
                <a:latin typeface="Arial"/>
                <a:cs typeface="Arial"/>
              </a:rPr>
              <a:t>zzan</a:t>
            </a:r>
            <a:r>
              <a:rPr sz="2100" i="1" spc="50" dirty="0">
                <a:solidFill>
                  <a:srgbClr val="001F5F"/>
                </a:solidFill>
                <a:latin typeface="Arial"/>
                <a:cs typeface="Arial"/>
              </a:rPr>
              <a:t>d</a:t>
            </a:r>
            <a:r>
              <a:rPr sz="2100" i="1" spc="60" dirty="0">
                <a:solidFill>
                  <a:srgbClr val="001F5F"/>
                </a:solidFill>
                <a:latin typeface="Arial"/>
                <a:cs typeface="Arial"/>
              </a:rPr>
              <a:t>o</a:t>
            </a:r>
            <a:r>
              <a:rPr sz="2100" i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2100" i="1" spc="-80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2100" i="1" spc="65" dirty="0">
                <a:solidFill>
                  <a:srgbClr val="001F5F"/>
                </a:solidFill>
                <a:latin typeface="Arial"/>
                <a:cs typeface="Arial"/>
              </a:rPr>
              <a:t>n</a:t>
            </a:r>
            <a:r>
              <a:rPr sz="2100" i="1" spc="-35" dirty="0">
                <a:solidFill>
                  <a:srgbClr val="001F5F"/>
                </a:solidFill>
                <a:latin typeface="Arial"/>
                <a:cs typeface="Arial"/>
              </a:rPr>
              <a:t>c</a:t>
            </a:r>
            <a:r>
              <a:rPr sz="2100" i="1" spc="10" dirty="0">
                <a:solidFill>
                  <a:srgbClr val="001F5F"/>
                </a:solidFill>
                <a:latin typeface="Arial"/>
                <a:cs typeface="Arial"/>
              </a:rPr>
              <a:t>he</a:t>
            </a:r>
            <a:r>
              <a:rPr sz="2100" i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2100" i="1" spc="25" dirty="0">
                <a:solidFill>
                  <a:srgbClr val="001F5F"/>
                </a:solidFill>
                <a:latin typeface="Arial"/>
                <a:cs typeface="Arial"/>
              </a:rPr>
              <a:t>le</a:t>
            </a:r>
            <a:endParaRPr sz="2100">
              <a:latin typeface="Arial"/>
              <a:cs typeface="Arial"/>
            </a:endParaRPr>
          </a:p>
          <a:p>
            <a:pPr marL="12700" marR="5080">
              <a:lnSpc>
                <a:spcPct val="76200"/>
              </a:lnSpc>
              <a:spcBef>
                <a:spcPts val="300"/>
              </a:spcBef>
              <a:tabLst>
                <a:tab pos="1647825" algn="l"/>
                <a:tab pos="2940685" algn="l"/>
                <a:tab pos="3504565" algn="l"/>
                <a:tab pos="4138295" algn="l"/>
                <a:tab pos="5409565" algn="l"/>
                <a:tab pos="6784975" algn="l"/>
                <a:tab pos="7117080" algn="l"/>
                <a:tab pos="7522209" algn="l"/>
              </a:tabLst>
            </a:pPr>
            <a:r>
              <a:rPr sz="2100" i="1" spc="-35" dirty="0">
                <a:solidFill>
                  <a:srgbClr val="001F5F"/>
                </a:solidFill>
                <a:latin typeface="Arial"/>
                <a:cs typeface="Arial"/>
              </a:rPr>
              <a:t>c</a:t>
            </a:r>
            <a:r>
              <a:rPr sz="2100" i="1" spc="10" dirty="0">
                <a:solidFill>
                  <a:srgbClr val="001F5F"/>
                </a:solidFill>
                <a:latin typeface="Arial"/>
                <a:cs typeface="Arial"/>
              </a:rPr>
              <a:t>onosc</a:t>
            </a:r>
            <a:r>
              <a:rPr sz="2100" i="1" spc="-5" dirty="0">
                <a:solidFill>
                  <a:srgbClr val="001F5F"/>
                </a:solidFill>
                <a:latin typeface="Arial"/>
                <a:cs typeface="Arial"/>
              </a:rPr>
              <a:t>e</a:t>
            </a:r>
            <a:r>
              <a:rPr sz="2100" i="1" spc="90" dirty="0">
                <a:solidFill>
                  <a:srgbClr val="001F5F"/>
                </a:solidFill>
                <a:latin typeface="Arial"/>
                <a:cs typeface="Arial"/>
              </a:rPr>
              <a:t>n</a:t>
            </a:r>
            <a:r>
              <a:rPr sz="2100" i="1" spc="85" dirty="0">
                <a:solidFill>
                  <a:srgbClr val="001F5F"/>
                </a:solidFill>
                <a:latin typeface="Arial"/>
                <a:cs typeface="Arial"/>
              </a:rPr>
              <a:t>z</a:t>
            </a:r>
            <a:r>
              <a:rPr sz="2100" i="1" spc="-55" dirty="0">
                <a:solidFill>
                  <a:srgbClr val="001F5F"/>
                </a:solidFill>
                <a:latin typeface="Arial"/>
                <a:cs typeface="Arial"/>
              </a:rPr>
              <a:t>e</a:t>
            </a:r>
            <a:r>
              <a:rPr sz="2100" i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2100" i="1" spc="15" dirty="0">
                <a:solidFill>
                  <a:srgbClr val="001F5F"/>
                </a:solidFill>
                <a:latin typeface="Arial"/>
                <a:cs typeface="Arial"/>
              </a:rPr>
              <a:t>acq</a:t>
            </a:r>
            <a:r>
              <a:rPr sz="2100" i="1" spc="20" dirty="0">
                <a:solidFill>
                  <a:srgbClr val="001F5F"/>
                </a:solidFill>
                <a:latin typeface="Arial"/>
                <a:cs typeface="Arial"/>
              </a:rPr>
              <a:t>u</a:t>
            </a:r>
            <a:r>
              <a:rPr sz="2100" i="1" spc="70" dirty="0">
                <a:solidFill>
                  <a:srgbClr val="001F5F"/>
                </a:solidFill>
                <a:latin typeface="Arial"/>
                <a:cs typeface="Arial"/>
              </a:rPr>
              <a:t>is</a:t>
            </a:r>
            <a:r>
              <a:rPr sz="2100" i="1" spc="35" dirty="0">
                <a:solidFill>
                  <a:srgbClr val="001F5F"/>
                </a:solidFill>
                <a:latin typeface="Arial"/>
                <a:cs typeface="Arial"/>
              </a:rPr>
              <a:t>i</a:t>
            </a:r>
            <a:r>
              <a:rPr sz="2100" i="1" spc="55" dirty="0">
                <a:solidFill>
                  <a:srgbClr val="001F5F"/>
                </a:solidFill>
                <a:latin typeface="Arial"/>
                <a:cs typeface="Arial"/>
              </a:rPr>
              <a:t>te</a:t>
            </a:r>
            <a:r>
              <a:rPr sz="2100" i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2100" i="1" spc="45" dirty="0">
                <a:solidFill>
                  <a:srgbClr val="001F5F"/>
                </a:solidFill>
                <a:latin typeface="Arial"/>
                <a:cs typeface="Arial"/>
              </a:rPr>
              <a:t>nel</a:t>
            </a:r>
            <a:r>
              <a:rPr sz="2100" i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2100" i="1" spc="20" dirty="0">
                <a:solidFill>
                  <a:srgbClr val="001F5F"/>
                </a:solidFill>
                <a:latin typeface="Arial"/>
                <a:cs typeface="Arial"/>
              </a:rPr>
              <a:t>s</a:t>
            </a:r>
            <a:r>
              <a:rPr sz="2100" i="1" spc="10" dirty="0">
                <a:solidFill>
                  <a:srgbClr val="001F5F"/>
                </a:solidFill>
                <a:latin typeface="Arial"/>
                <a:cs typeface="Arial"/>
              </a:rPr>
              <a:t>u</a:t>
            </a:r>
            <a:r>
              <a:rPr sz="2100" i="1" spc="60" dirty="0">
                <a:solidFill>
                  <a:srgbClr val="001F5F"/>
                </a:solidFill>
                <a:latin typeface="Arial"/>
                <a:cs typeface="Arial"/>
              </a:rPr>
              <a:t>o</a:t>
            </a:r>
            <a:r>
              <a:rPr sz="2100" i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2100" i="1" spc="25" dirty="0">
                <a:solidFill>
                  <a:srgbClr val="001F5F"/>
                </a:solidFill>
                <a:latin typeface="Arial"/>
                <a:cs typeface="Arial"/>
              </a:rPr>
              <a:t>per</a:t>
            </a:r>
            <a:r>
              <a:rPr sz="2100" i="1" spc="20" dirty="0">
                <a:solidFill>
                  <a:srgbClr val="001F5F"/>
                </a:solidFill>
                <a:latin typeface="Arial"/>
                <a:cs typeface="Arial"/>
              </a:rPr>
              <a:t>c</a:t>
            </a:r>
            <a:r>
              <a:rPr sz="2100" i="1" spc="40" dirty="0">
                <a:solidFill>
                  <a:srgbClr val="001F5F"/>
                </a:solidFill>
                <a:latin typeface="Arial"/>
                <a:cs typeface="Arial"/>
              </a:rPr>
              <a:t>ors</a:t>
            </a:r>
            <a:r>
              <a:rPr sz="2100" i="1" spc="60" dirty="0">
                <a:solidFill>
                  <a:srgbClr val="001F5F"/>
                </a:solidFill>
                <a:latin typeface="Arial"/>
                <a:cs typeface="Arial"/>
              </a:rPr>
              <a:t>o</a:t>
            </a:r>
            <a:r>
              <a:rPr sz="2100" i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2100" i="1" spc="120" dirty="0">
                <a:solidFill>
                  <a:srgbClr val="001F5F"/>
                </a:solidFill>
                <a:latin typeface="Arial"/>
                <a:cs typeface="Arial"/>
              </a:rPr>
              <a:t>fo</a:t>
            </a:r>
            <a:r>
              <a:rPr sz="2100" i="1" spc="75" dirty="0">
                <a:solidFill>
                  <a:srgbClr val="001F5F"/>
                </a:solidFill>
                <a:latin typeface="Arial"/>
                <a:cs typeface="Arial"/>
              </a:rPr>
              <a:t>r</a:t>
            </a:r>
            <a:r>
              <a:rPr sz="2100" i="1" spc="105" dirty="0">
                <a:solidFill>
                  <a:srgbClr val="001F5F"/>
                </a:solidFill>
                <a:latin typeface="Arial"/>
                <a:cs typeface="Arial"/>
              </a:rPr>
              <a:t>m</a:t>
            </a:r>
            <a:r>
              <a:rPr sz="2100" i="1" spc="60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2100" i="1" spc="20" dirty="0">
                <a:solidFill>
                  <a:srgbClr val="001F5F"/>
                </a:solidFill>
                <a:latin typeface="Arial"/>
                <a:cs typeface="Arial"/>
              </a:rPr>
              <a:t>t</a:t>
            </a:r>
            <a:r>
              <a:rPr sz="2100" i="1" spc="25" dirty="0">
                <a:solidFill>
                  <a:srgbClr val="001F5F"/>
                </a:solidFill>
                <a:latin typeface="Arial"/>
                <a:cs typeface="Arial"/>
              </a:rPr>
              <a:t>i</a:t>
            </a:r>
            <a:r>
              <a:rPr sz="2100" i="1" spc="50" dirty="0">
                <a:solidFill>
                  <a:srgbClr val="001F5F"/>
                </a:solidFill>
                <a:latin typeface="Arial"/>
                <a:cs typeface="Arial"/>
              </a:rPr>
              <a:t>v</a:t>
            </a:r>
            <a:r>
              <a:rPr sz="2100" i="1" spc="60" dirty="0">
                <a:solidFill>
                  <a:srgbClr val="001F5F"/>
                </a:solidFill>
                <a:latin typeface="Arial"/>
                <a:cs typeface="Arial"/>
              </a:rPr>
              <a:t>o</a:t>
            </a:r>
            <a:r>
              <a:rPr sz="2100" i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2100" i="1" spc="-55" dirty="0">
                <a:solidFill>
                  <a:srgbClr val="001F5F"/>
                </a:solidFill>
                <a:latin typeface="Arial"/>
                <a:cs typeface="Arial"/>
              </a:rPr>
              <a:t>e</a:t>
            </a:r>
            <a:r>
              <a:rPr sz="2100" i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2100" i="1" spc="5" dirty="0">
                <a:solidFill>
                  <a:srgbClr val="001F5F"/>
                </a:solidFill>
                <a:latin typeface="Arial"/>
                <a:cs typeface="Arial"/>
              </a:rPr>
              <a:t>l</a:t>
            </a:r>
            <a:r>
              <a:rPr sz="2100" i="1" spc="35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2100" i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2100" i="1" spc="-5" dirty="0">
                <a:solidFill>
                  <a:srgbClr val="001F5F"/>
                </a:solidFill>
                <a:latin typeface="Arial"/>
                <a:cs typeface="Arial"/>
              </a:rPr>
              <a:t>sua  </a:t>
            </a:r>
            <a:r>
              <a:rPr sz="2100" i="1" spc="20" dirty="0">
                <a:solidFill>
                  <a:srgbClr val="001F5F"/>
                </a:solidFill>
                <a:latin typeface="Arial"/>
                <a:cs typeface="Arial"/>
              </a:rPr>
              <a:t>esperienza </a:t>
            </a:r>
            <a:r>
              <a:rPr sz="2100" i="1" spc="100" dirty="0">
                <a:solidFill>
                  <a:srgbClr val="001F5F"/>
                </a:solidFill>
                <a:latin typeface="Arial"/>
                <a:cs typeface="Arial"/>
              </a:rPr>
              <a:t>di</a:t>
            </a:r>
            <a:r>
              <a:rPr sz="2100" i="1" spc="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100" i="1" spc="70" dirty="0">
                <a:solidFill>
                  <a:srgbClr val="001F5F"/>
                </a:solidFill>
                <a:latin typeface="Arial"/>
                <a:cs typeface="Arial"/>
              </a:rPr>
              <a:t>lettore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ts val="2295"/>
              </a:lnSpc>
            </a:pPr>
            <a:r>
              <a:rPr sz="2000" spc="95" dirty="0">
                <a:solidFill>
                  <a:srgbClr val="001F5F"/>
                </a:solidFill>
                <a:latin typeface="Arial"/>
                <a:cs typeface="Arial"/>
              </a:rPr>
              <a:t>(Documento Gruppo</a:t>
            </a:r>
            <a:r>
              <a:rPr sz="2000" spc="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000" spc="40" dirty="0">
                <a:solidFill>
                  <a:srgbClr val="001F5F"/>
                </a:solidFill>
                <a:latin typeface="Arial"/>
                <a:cs typeface="Arial"/>
              </a:rPr>
              <a:t>Serianni)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47644" y="1644365"/>
            <a:ext cx="2528316" cy="4496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48560" y="332625"/>
            <a:ext cx="4176522" cy="864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Sergio </a:t>
            </a:r>
            <a:r>
              <a:rPr spc="15" dirty="0"/>
              <a:t>Blazina </a:t>
            </a:r>
            <a:r>
              <a:rPr spc="30" dirty="0"/>
              <a:t>, </a:t>
            </a:r>
            <a:r>
              <a:rPr spc="45" dirty="0"/>
              <a:t>Dirigente </a:t>
            </a:r>
            <a:r>
              <a:rPr spc="25" dirty="0"/>
              <a:t>Tecnico </a:t>
            </a:r>
            <a:r>
              <a:rPr spc="-55" dirty="0"/>
              <a:t>– </a:t>
            </a:r>
            <a:r>
              <a:rPr spc="40" dirty="0"/>
              <a:t>Corpo </a:t>
            </a:r>
            <a:r>
              <a:rPr spc="45" dirty="0"/>
              <a:t>ispettivo  </a:t>
            </a:r>
            <a:r>
              <a:rPr spc="40" dirty="0"/>
              <a:t>Ufficio </a:t>
            </a:r>
            <a:r>
              <a:rPr spc="15" dirty="0"/>
              <a:t>Scolastico </a:t>
            </a:r>
            <a:r>
              <a:rPr spc="20" dirty="0"/>
              <a:t>Regionale </a:t>
            </a:r>
            <a:r>
              <a:rPr spc="40" dirty="0"/>
              <a:t>per </a:t>
            </a:r>
            <a:r>
              <a:rPr spc="60" dirty="0"/>
              <a:t>il </a:t>
            </a:r>
            <a:r>
              <a:rPr spc="25" dirty="0"/>
              <a:t>Piemonte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992" rIns="0" bIns="0" rtlCol="0">
            <a:spAutoFit/>
          </a:bodyPr>
          <a:lstStyle/>
          <a:p>
            <a:pPr marL="2527935" marR="5080" indent="-1564005">
              <a:lnSpc>
                <a:spcPct val="100000"/>
              </a:lnSpc>
              <a:spcBef>
                <a:spcPts val="100"/>
              </a:spcBef>
            </a:pPr>
            <a:r>
              <a:rPr sz="3000" b="1" spc="-20" dirty="0">
                <a:latin typeface="Arial"/>
                <a:cs typeface="Arial"/>
              </a:rPr>
              <a:t>Analisi </a:t>
            </a:r>
            <a:r>
              <a:rPr sz="3000" b="1" dirty="0">
                <a:latin typeface="Arial"/>
                <a:cs typeface="Arial"/>
              </a:rPr>
              <a:t>e </a:t>
            </a:r>
            <a:r>
              <a:rPr sz="3000" b="1" spc="50" dirty="0">
                <a:latin typeface="Arial"/>
                <a:cs typeface="Arial"/>
              </a:rPr>
              <a:t>produzione </a:t>
            </a:r>
            <a:r>
              <a:rPr sz="3000" b="1" spc="40" dirty="0">
                <a:latin typeface="Arial"/>
                <a:cs typeface="Arial"/>
              </a:rPr>
              <a:t>di </a:t>
            </a:r>
            <a:r>
              <a:rPr sz="3000" b="1" spc="25" dirty="0">
                <a:latin typeface="Arial"/>
                <a:cs typeface="Arial"/>
              </a:rPr>
              <a:t>un testo  </a:t>
            </a:r>
            <a:r>
              <a:rPr sz="3000" b="1" spc="30" dirty="0">
                <a:latin typeface="Arial"/>
                <a:cs typeface="Arial"/>
              </a:rPr>
              <a:t>argomentativo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0616" y="3232480"/>
            <a:ext cx="7625715" cy="2321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8605" marR="5080" indent="-255904">
              <a:lnSpc>
                <a:spcPct val="100000"/>
              </a:lnSpc>
              <a:spcBef>
                <a:spcPts val="100"/>
              </a:spcBef>
              <a:buClr>
                <a:srgbClr val="FF0000"/>
              </a:buClr>
              <a:buSzPct val="66666"/>
              <a:buFont typeface="Wingdings"/>
              <a:buChar char=""/>
              <a:tabLst>
                <a:tab pos="269240" algn="l"/>
                <a:tab pos="1033780" algn="l"/>
              </a:tabLst>
            </a:pPr>
            <a:r>
              <a:rPr sz="2400" spc="55" dirty="0">
                <a:solidFill>
                  <a:srgbClr val="001F5F"/>
                </a:solidFill>
                <a:latin typeface="Arial"/>
                <a:cs typeface="Arial"/>
              </a:rPr>
              <a:t>Capacità </a:t>
            </a:r>
            <a:r>
              <a:rPr sz="2400" spc="165" dirty="0">
                <a:solidFill>
                  <a:srgbClr val="001F5F"/>
                </a:solidFill>
                <a:latin typeface="Arial"/>
                <a:cs typeface="Arial"/>
              </a:rPr>
              <a:t>di </a:t>
            </a:r>
            <a:r>
              <a:rPr sz="2400" spc="90" dirty="0">
                <a:solidFill>
                  <a:srgbClr val="001F5F"/>
                </a:solidFill>
                <a:latin typeface="Arial"/>
                <a:cs typeface="Arial"/>
              </a:rPr>
              <a:t>riconoscere </a:t>
            </a:r>
            <a:r>
              <a:rPr sz="2400" spc="160" dirty="0">
                <a:solidFill>
                  <a:srgbClr val="001F5F"/>
                </a:solidFill>
                <a:latin typeface="Arial"/>
                <a:cs typeface="Arial"/>
              </a:rPr>
              <a:t>gli </a:t>
            </a:r>
            <a:r>
              <a:rPr sz="2400" spc="130" dirty="0">
                <a:solidFill>
                  <a:srgbClr val="001F5F"/>
                </a:solidFill>
                <a:latin typeface="Arial"/>
                <a:cs typeface="Arial"/>
              </a:rPr>
              <a:t>snodi </a:t>
            </a:r>
            <a:r>
              <a:rPr sz="2400" spc="125" dirty="0">
                <a:solidFill>
                  <a:srgbClr val="001F5F"/>
                </a:solidFill>
                <a:latin typeface="Arial"/>
                <a:cs typeface="Arial"/>
              </a:rPr>
              <a:t>argomentativi </a:t>
            </a:r>
            <a:r>
              <a:rPr sz="2400" spc="160" dirty="0">
                <a:solidFill>
                  <a:srgbClr val="001F5F"/>
                </a:solidFill>
                <a:latin typeface="Arial"/>
                <a:cs typeface="Arial"/>
              </a:rPr>
              <a:t>di  </a:t>
            </a:r>
            <a:r>
              <a:rPr sz="2400" spc="150" dirty="0">
                <a:solidFill>
                  <a:srgbClr val="001F5F"/>
                </a:solidFill>
                <a:latin typeface="Arial"/>
                <a:cs typeface="Arial"/>
              </a:rPr>
              <a:t>un	</a:t>
            </a:r>
            <a:r>
              <a:rPr sz="2400" spc="120" dirty="0">
                <a:solidFill>
                  <a:srgbClr val="001F5F"/>
                </a:solidFill>
                <a:latin typeface="Arial"/>
                <a:cs typeface="Arial"/>
              </a:rPr>
              <a:t>testo </a:t>
            </a:r>
            <a:r>
              <a:rPr sz="2400" spc="105" dirty="0">
                <a:solidFill>
                  <a:srgbClr val="001F5F"/>
                </a:solidFill>
                <a:latin typeface="Arial"/>
                <a:cs typeface="Arial"/>
              </a:rPr>
              <a:t>ben </a:t>
            </a:r>
            <a:r>
              <a:rPr sz="2400" spc="160" dirty="0">
                <a:solidFill>
                  <a:srgbClr val="001F5F"/>
                </a:solidFill>
                <a:latin typeface="Arial"/>
                <a:cs typeface="Arial"/>
              </a:rPr>
              <a:t>formato </a:t>
            </a:r>
            <a:r>
              <a:rPr sz="2400" spc="165" dirty="0">
                <a:solidFill>
                  <a:srgbClr val="001F5F"/>
                </a:solidFill>
                <a:latin typeface="Arial"/>
                <a:cs typeface="Arial"/>
              </a:rPr>
              <a:t>di </a:t>
            </a:r>
            <a:r>
              <a:rPr sz="2400" spc="170" dirty="0">
                <a:solidFill>
                  <a:srgbClr val="001F5F"/>
                </a:solidFill>
                <a:latin typeface="Arial"/>
                <a:cs typeface="Arial"/>
              </a:rPr>
              <a:t>tipo </a:t>
            </a:r>
            <a:r>
              <a:rPr sz="2400" spc="105" dirty="0">
                <a:solidFill>
                  <a:srgbClr val="001F5F"/>
                </a:solidFill>
                <a:latin typeface="Arial"/>
                <a:cs typeface="Arial"/>
              </a:rPr>
              <a:t>saggistico </a:t>
            </a:r>
            <a:r>
              <a:rPr sz="2400" spc="135" dirty="0">
                <a:solidFill>
                  <a:srgbClr val="001F5F"/>
                </a:solidFill>
                <a:latin typeface="Arial"/>
                <a:cs typeface="Arial"/>
              </a:rPr>
              <a:t>o  </a:t>
            </a:r>
            <a:r>
              <a:rPr sz="2400" spc="125" dirty="0">
                <a:solidFill>
                  <a:srgbClr val="001F5F"/>
                </a:solidFill>
                <a:latin typeface="Arial"/>
                <a:cs typeface="Arial"/>
              </a:rPr>
              <a:t>giornalistico</a:t>
            </a:r>
            <a:endParaRPr sz="2400">
              <a:latin typeface="Arial"/>
              <a:cs typeface="Arial"/>
            </a:endParaRPr>
          </a:p>
          <a:p>
            <a:pPr marL="268605" indent="-255904">
              <a:lnSpc>
                <a:spcPct val="100000"/>
              </a:lnSpc>
              <a:spcBef>
                <a:spcPts val="400"/>
              </a:spcBef>
              <a:buClr>
                <a:srgbClr val="FF0000"/>
              </a:buClr>
              <a:buSzPct val="66666"/>
              <a:buFont typeface="Wingdings"/>
              <a:buChar char=""/>
              <a:tabLst>
                <a:tab pos="269240" algn="l"/>
              </a:tabLst>
            </a:pPr>
            <a:r>
              <a:rPr sz="2400" spc="-35" dirty="0">
                <a:solidFill>
                  <a:srgbClr val="001F5F"/>
                </a:solidFill>
                <a:latin typeface="Arial"/>
                <a:cs typeface="Arial"/>
              </a:rPr>
              <a:t>La </a:t>
            </a:r>
            <a:r>
              <a:rPr sz="2400" spc="80" dirty="0">
                <a:solidFill>
                  <a:srgbClr val="001F5F"/>
                </a:solidFill>
                <a:latin typeface="Arial"/>
                <a:cs typeface="Arial"/>
              </a:rPr>
              <a:t>traccia </a:t>
            </a:r>
            <a:r>
              <a:rPr sz="2400" spc="140" dirty="0">
                <a:solidFill>
                  <a:srgbClr val="001F5F"/>
                </a:solidFill>
                <a:latin typeface="Arial"/>
                <a:cs typeface="Arial"/>
              </a:rPr>
              <a:t>proporrà </a:t>
            </a:r>
            <a:r>
              <a:rPr sz="2400" spc="155" dirty="0">
                <a:solidFill>
                  <a:srgbClr val="001F5F"/>
                </a:solidFill>
                <a:latin typeface="Arial"/>
                <a:cs typeface="Arial"/>
              </a:rPr>
              <a:t>un </a:t>
            </a:r>
            <a:r>
              <a:rPr sz="2400" spc="135" dirty="0">
                <a:solidFill>
                  <a:srgbClr val="001F5F"/>
                </a:solidFill>
                <a:latin typeface="Arial"/>
                <a:cs typeface="Arial"/>
              </a:rPr>
              <a:t>singolo </a:t>
            </a:r>
            <a:r>
              <a:rPr sz="2400" spc="120" dirty="0">
                <a:solidFill>
                  <a:srgbClr val="001F5F"/>
                </a:solidFill>
                <a:latin typeface="Arial"/>
                <a:cs typeface="Arial"/>
              </a:rPr>
              <a:t>testo</a:t>
            </a:r>
            <a:endParaRPr sz="2400">
              <a:latin typeface="Arial"/>
              <a:cs typeface="Arial"/>
            </a:endParaRPr>
          </a:p>
          <a:p>
            <a:pPr marL="268605" marR="1130935" indent="-255904">
              <a:lnSpc>
                <a:spcPct val="100000"/>
              </a:lnSpc>
              <a:spcBef>
                <a:spcPts val="395"/>
              </a:spcBef>
              <a:buClr>
                <a:srgbClr val="FF0000"/>
              </a:buClr>
              <a:buSzPct val="66666"/>
              <a:buFont typeface="Wingdings"/>
              <a:buChar char=""/>
              <a:tabLst>
                <a:tab pos="269240" algn="l"/>
              </a:tabLst>
            </a:pPr>
            <a:r>
              <a:rPr sz="2400" spc="85" dirty="0">
                <a:solidFill>
                  <a:srgbClr val="001F5F"/>
                </a:solidFill>
                <a:latin typeface="Arial"/>
                <a:cs typeface="Arial"/>
              </a:rPr>
              <a:t>Diverso </a:t>
            </a:r>
            <a:r>
              <a:rPr sz="2400" spc="105" dirty="0">
                <a:solidFill>
                  <a:srgbClr val="001F5F"/>
                </a:solidFill>
                <a:latin typeface="Arial"/>
                <a:cs typeface="Arial"/>
              </a:rPr>
              <a:t>dal saggio </a:t>
            </a:r>
            <a:r>
              <a:rPr sz="2400" spc="75" dirty="0">
                <a:solidFill>
                  <a:srgbClr val="001F5F"/>
                </a:solidFill>
                <a:latin typeface="Arial"/>
                <a:cs typeface="Arial"/>
              </a:rPr>
              <a:t>breve </a:t>
            </a:r>
            <a:r>
              <a:rPr sz="2400" spc="85" dirty="0">
                <a:solidFill>
                  <a:srgbClr val="001F5F"/>
                </a:solidFill>
                <a:latin typeface="Arial"/>
                <a:cs typeface="Arial"/>
              </a:rPr>
              <a:t>(no </a:t>
            </a:r>
            <a:r>
              <a:rPr sz="2400" spc="95" dirty="0">
                <a:solidFill>
                  <a:srgbClr val="001F5F"/>
                </a:solidFill>
                <a:latin typeface="Arial"/>
                <a:cs typeface="Arial"/>
              </a:rPr>
              <a:t>centone </a:t>
            </a:r>
            <a:r>
              <a:rPr sz="2400" spc="590" dirty="0">
                <a:solidFill>
                  <a:srgbClr val="001F5F"/>
                </a:solidFill>
                <a:latin typeface="Arial"/>
                <a:cs typeface="Arial"/>
              </a:rPr>
              <a:t>/</a:t>
            </a:r>
            <a:r>
              <a:rPr sz="2400" spc="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spc="145" dirty="0">
                <a:solidFill>
                  <a:srgbClr val="001F5F"/>
                </a:solidFill>
                <a:latin typeface="Arial"/>
                <a:cs typeface="Arial"/>
              </a:rPr>
              <a:t>no  </a:t>
            </a:r>
            <a:r>
              <a:rPr sz="2400" spc="105" dirty="0">
                <a:solidFill>
                  <a:srgbClr val="001F5F"/>
                </a:solidFill>
                <a:latin typeface="Arial"/>
                <a:cs typeface="Arial"/>
              </a:rPr>
              <a:t>preparazione</a:t>
            </a:r>
            <a:r>
              <a:rPr sz="2400" spc="1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spc="70" dirty="0">
                <a:solidFill>
                  <a:srgbClr val="001F5F"/>
                </a:solidFill>
                <a:latin typeface="Arial"/>
                <a:cs typeface="Arial"/>
              </a:rPr>
              <a:t>specifica)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73549" y="1572767"/>
            <a:ext cx="2462786" cy="448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48560" y="332625"/>
            <a:ext cx="4176522" cy="864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Sergio </a:t>
            </a:r>
            <a:r>
              <a:rPr spc="15" dirty="0"/>
              <a:t>Blazina </a:t>
            </a:r>
            <a:r>
              <a:rPr spc="30" dirty="0"/>
              <a:t>, </a:t>
            </a:r>
            <a:r>
              <a:rPr spc="45" dirty="0"/>
              <a:t>Dirigente </a:t>
            </a:r>
            <a:r>
              <a:rPr spc="25" dirty="0"/>
              <a:t>Tecnico </a:t>
            </a:r>
            <a:r>
              <a:rPr spc="-55" dirty="0"/>
              <a:t>– </a:t>
            </a:r>
            <a:r>
              <a:rPr spc="40" dirty="0"/>
              <a:t>Corpo </a:t>
            </a:r>
            <a:r>
              <a:rPr spc="45" dirty="0"/>
              <a:t>ispettivo  </a:t>
            </a:r>
            <a:r>
              <a:rPr spc="40" dirty="0"/>
              <a:t>Ufficio </a:t>
            </a:r>
            <a:r>
              <a:rPr spc="15" dirty="0"/>
              <a:t>Scolastico </a:t>
            </a:r>
            <a:r>
              <a:rPr spc="20" dirty="0"/>
              <a:t>Regionale </a:t>
            </a:r>
            <a:r>
              <a:rPr spc="40" dirty="0"/>
              <a:t>per </a:t>
            </a:r>
            <a:r>
              <a:rPr spc="60" dirty="0"/>
              <a:t>il </a:t>
            </a:r>
            <a:r>
              <a:rPr spc="25" dirty="0"/>
              <a:t>Piemonte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4436" y="2203831"/>
            <a:ext cx="758952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b="1" spc="-15" dirty="0">
                <a:latin typeface="Arial"/>
                <a:cs typeface="Arial"/>
              </a:rPr>
              <a:t>Analisi </a:t>
            </a:r>
            <a:r>
              <a:rPr sz="2600" b="1" dirty="0">
                <a:latin typeface="Arial"/>
                <a:cs typeface="Arial"/>
              </a:rPr>
              <a:t>e </a:t>
            </a:r>
            <a:r>
              <a:rPr sz="2600" b="1" spc="40" dirty="0">
                <a:latin typeface="Arial"/>
                <a:cs typeface="Arial"/>
              </a:rPr>
              <a:t>produzione </a:t>
            </a:r>
            <a:r>
              <a:rPr sz="2600" b="1" spc="45" dirty="0">
                <a:latin typeface="Arial"/>
                <a:cs typeface="Arial"/>
              </a:rPr>
              <a:t>di </a:t>
            </a:r>
            <a:r>
              <a:rPr sz="2600" b="1" spc="30" dirty="0">
                <a:latin typeface="Arial"/>
                <a:cs typeface="Arial"/>
              </a:rPr>
              <a:t>un </a:t>
            </a:r>
            <a:r>
              <a:rPr sz="2600" b="1" spc="25" dirty="0">
                <a:latin typeface="Arial"/>
                <a:cs typeface="Arial"/>
              </a:rPr>
              <a:t>testo</a:t>
            </a:r>
            <a:r>
              <a:rPr sz="2600" b="1" spc="425" dirty="0">
                <a:latin typeface="Arial"/>
                <a:cs typeface="Arial"/>
              </a:rPr>
              <a:t> </a:t>
            </a:r>
            <a:r>
              <a:rPr sz="2600" b="1" spc="25" dirty="0">
                <a:latin typeface="Arial"/>
                <a:cs typeface="Arial"/>
              </a:rPr>
              <a:t>argomentativo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0616" y="2884351"/>
            <a:ext cx="7963534" cy="28289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2330"/>
              </a:lnSpc>
              <a:spcBef>
                <a:spcPts val="110"/>
              </a:spcBef>
            </a:pPr>
            <a:r>
              <a:rPr sz="2200" i="1" spc="-90" dirty="0">
                <a:solidFill>
                  <a:srgbClr val="001F5F"/>
                </a:solidFill>
                <a:latin typeface="Arial"/>
                <a:cs typeface="Arial"/>
              </a:rPr>
              <a:t>La  </a:t>
            </a:r>
            <a:r>
              <a:rPr sz="2200" i="1" spc="35" dirty="0">
                <a:solidFill>
                  <a:srgbClr val="001F5F"/>
                </a:solidFill>
                <a:latin typeface="Arial"/>
                <a:cs typeface="Arial"/>
              </a:rPr>
              <a:t>traccia  </a:t>
            </a:r>
            <a:r>
              <a:rPr sz="2200" i="1" spc="75" dirty="0">
                <a:solidFill>
                  <a:srgbClr val="001F5F"/>
                </a:solidFill>
                <a:latin typeface="Arial"/>
                <a:cs typeface="Arial"/>
              </a:rPr>
              <a:t>proporrà un </a:t>
            </a:r>
            <a:r>
              <a:rPr sz="2200" i="1" spc="70" dirty="0">
                <a:solidFill>
                  <a:srgbClr val="001F5F"/>
                </a:solidFill>
                <a:latin typeface="Arial"/>
                <a:cs typeface="Arial"/>
              </a:rPr>
              <a:t>singolo </a:t>
            </a:r>
            <a:r>
              <a:rPr sz="2200" i="1" spc="65" dirty="0">
                <a:solidFill>
                  <a:srgbClr val="001F5F"/>
                </a:solidFill>
                <a:latin typeface="Arial"/>
                <a:cs typeface="Arial"/>
              </a:rPr>
              <a:t>testo </a:t>
            </a:r>
            <a:r>
              <a:rPr sz="2200" i="1" spc="85" dirty="0">
                <a:solidFill>
                  <a:srgbClr val="001F5F"/>
                </a:solidFill>
                <a:latin typeface="Arial"/>
                <a:cs typeface="Arial"/>
              </a:rPr>
              <a:t>compiuto </a:t>
            </a:r>
            <a:r>
              <a:rPr sz="2200" i="1" spc="65" dirty="0">
                <a:solidFill>
                  <a:srgbClr val="001F5F"/>
                </a:solidFill>
                <a:latin typeface="Arial"/>
                <a:cs typeface="Arial"/>
              </a:rPr>
              <a:t>o </a:t>
            </a:r>
            <a:r>
              <a:rPr sz="2200" i="1" spc="75" dirty="0">
                <a:solidFill>
                  <a:srgbClr val="001F5F"/>
                </a:solidFill>
                <a:latin typeface="Arial"/>
                <a:cs typeface="Arial"/>
              </a:rPr>
              <a:t>un </a:t>
            </a:r>
            <a:r>
              <a:rPr sz="2200" i="1" spc="11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i="1" spc="65" dirty="0">
                <a:solidFill>
                  <a:srgbClr val="001F5F"/>
                </a:solidFill>
                <a:latin typeface="Arial"/>
                <a:cs typeface="Arial"/>
              </a:rPr>
              <a:t>estratto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014"/>
              </a:lnSpc>
              <a:tabLst>
                <a:tab pos="2273935" algn="l"/>
                <a:tab pos="3528695" algn="l"/>
                <a:tab pos="4076065" algn="l"/>
                <a:tab pos="4786630" algn="l"/>
                <a:tab pos="6431280" algn="l"/>
                <a:tab pos="7074534" algn="l"/>
              </a:tabLst>
            </a:pPr>
            <a:r>
              <a:rPr sz="2200" i="1" spc="50" dirty="0">
                <a:solidFill>
                  <a:srgbClr val="001F5F"/>
                </a:solidFill>
                <a:latin typeface="Arial"/>
                <a:cs typeface="Arial"/>
              </a:rPr>
              <a:t>rappresentativo	</a:t>
            </a:r>
            <a:r>
              <a:rPr sz="2200" i="1" spc="40" dirty="0">
                <a:solidFill>
                  <a:srgbClr val="001F5F"/>
                </a:solidFill>
                <a:latin typeface="Arial"/>
                <a:cs typeface="Arial"/>
              </a:rPr>
              <a:t>ricavato	</a:t>
            </a:r>
            <a:r>
              <a:rPr sz="2200" i="1" spc="10" dirty="0">
                <a:solidFill>
                  <a:srgbClr val="001F5F"/>
                </a:solidFill>
                <a:latin typeface="Arial"/>
                <a:cs typeface="Arial"/>
              </a:rPr>
              <a:t>da	</a:t>
            </a:r>
            <a:r>
              <a:rPr sz="2200" i="1" spc="30" dirty="0">
                <a:solidFill>
                  <a:srgbClr val="001F5F"/>
                </a:solidFill>
                <a:latin typeface="Arial"/>
                <a:cs typeface="Arial"/>
              </a:rPr>
              <a:t>una	</a:t>
            </a:r>
            <a:r>
              <a:rPr sz="2200" i="1" spc="75" dirty="0">
                <a:solidFill>
                  <a:srgbClr val="001F5F"/>
                </a:solidFill>
                <a:latin typeface="Arial"/>
                <a:cs typeface="Arial"/>
              </a:rPr>
              <a:t>trattazione	</a:t>
            </a:r>
            <a:r>
              <a:rPr sz="2200" i="1" spc="95" dirty="0">
                <a:solidFill>
                  <a:srgbClr val="001F5F"/>
                </a:solidFill>
                <a:latin typeface="Arial"/>
                <a:cs typeface="Arial"/>
              </a:rPr>
              <a:t>più	</a:t>
            </a:r>
            <a:r>
              <a:rPr sz="2200" i="1" spc="40" dirty="0">
                <a:solidFill>
                  <a:srgbClr val="001F5F"/>
                </a:solidFill>
                <a:latin typeface="Arial"/>
                <a:cs typeface="Arial"/>
              </a:rPr>
              <a:t>ampia,</a:t>
            </a:r>
            <a:endParaRPr sz="2200">
              <a:latin typeface="Arial"/>
              <a:cs typeface="Arial"/>
            </a:endParaRPr>
          </a:p>
          <a:p>
            <a:pPr marL="12700" marR="7620">
              <a:lnSpc>
                <a:spcPct val="76400"/>
              </a:lnSpc>
              <a:spcBef>
                <a:spcPts val="315"/>
              </a:spcBef>
            </a:pPr>
            <a:r>
              <a:rPr sz="2200" i="1" spc="40" dirty="0">
                <a:solidFill>
                  <a:srgbClr val="001F5F"/>
                </a:solidFill>
                <a:latin typeface="Arial"/>
                <a:cs typeface="Arial"/>
              </a:rPr>
              <a:t>chiedendo </a:t>
            </a:r>
            <a:r>
              <a:rPr sz="2200" i="1" spc="105" dirty="0">
                <a:solidFill>
                  <a:srgbClr val="001F5F"/>
                </a:solidFill>
                <a:latin typeface="Arial"/>
                <a:cs typeface="Arial"/>
              </a:rPr>
              <a:t>in primo </a:t>
            </a:r>
            <a:r>
              <a:rPr sz="2200" i="1" spc="80" dirty="0">
                <a:solidFill>
                  <a:srgbClr val="001F5F"/>
                </a:solidFill>
                <a:latin typeface="Arial"/>
                <a:cs typeface="Arial"/>
              </a:rPr>
              <a:t>luogo </a:t>
            </a:r>
            <a:r>
              <a:rPr sz="2200" i="1" spc="-5" dirty="0">
                <a:solidFill>
                  <a:srgbClr val="001F5F"/>
                </a:solidFill>
                <a:latin typeface="Arial"/>
                <a:cs typeface="Arial"/>
              </a:rPr>
              <a:t>un'</a:t>
            </a:r>
            <a:r>
              <a:rPr sz="2200" b="1" i="1" spc="-5" dirty="0">
                <a:solidFill>
                  <a:srgbClr val="001F5F"/>
                </a:solidFill>
                <a:latin typeface="Arial"/>
                <a:cs typeface="Arial"/>
              </a:rPr>
              <a:t>interpretazione/comprensione  </a:t>
            </a:r>
            <a:r>
              <a:rPr sz="2200" i="1" spc="5" dirty="0">
                <a:solidFill>
                  <a:srgbClr val="001F5F"/>
                </a:solidFill>
                <a:latin typeface="Arial"/>
                <a:cs typeface="Arial"/>
              </a:rPr>
              <a:t>sia </a:t>
            </a:r>
            <a:r>
              <a:rPr sz="2200" i="1" spc="45" dirty="0">
                <a:solidFill>
                  <a:srgbClr val="001F5F"/>
                </a:solidFill>
                <a:latin typeface="Arial"/>
                <a:cs typeface="Arial"/>
              </a:rPr>
              <a:t>dei </a:t>
            </a:r>
            <a:r>
              <a:rPr sz="2200" i="1" spc="75" dirty="0">
                <a:solidFill>
                  <a:srgbClr val="001F5F"/>
                </a:solidFill>
                <a:latin typeface="Arial"/>
                <a:cs typeface="Arial"/>
              </a:rPr>
              <a:t>singoli </a:t>
            </a:r>
            <a:r>
              <a:rPr sz="2200" i="1" spc="20" dirty="0">
                <a:solidFill>
                  <a:srgbClr val="001F5F"/>
                </a:solidFill>
                <a:latin typeface="Arial"/>
                <a:cs typeface="Arial"/>
              </a:rPr>
              <a:t>passaggi </a:t>
            </a:r>
            <a:r>
              <a:rPr sz="2200" i="1" spc="5" dirty="0">
                <a:solidFill>
                  <a:srgbClr val="001F5F"/>
                </a:solidFill>
                <a:latin typeface="Arial"/>
                <a:cs typeface="Arial"/>
              </a:rPr>
              <a:t>sia</a:t>
            </a:r>
            <a:r>
              <a:rPr sz="2200" i="1" spc="1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i="1" spc="60" dirty="0">
                <a:solidFill>
                  <a:srgbClr val="001F5F"/>
                </a:solidFill>
                <a:latin typeface="Arial"/>
                <a:cs typeface="Arial"/>
              </a:rPr>
              <a:t>dell’insieme</a:t>
            </a:r>
            <a:r>
              <a:rPr sz="2100" spc="60" dirty="0">
                <a:solidFill>
                  <a:srgbClr val="001F5F"/>
                </a:solidFill>
                <a:latin typeface="Arial"/>
                <a:cs typeface="Arial"/>
              </a:rPr>
              <a:t>.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ts val="2295"/>
              </a:lnSpc>
            </a:pPr>
            <a:r>
              <a:rPr sz="2100" spc="-15" dirty="0">
                <a:solidFill>
                  <a:srgbClr val="001F5F"/>
                </a:solidFill>
                <a:latin typeface="Arial"/>
                <a:cs typeface="Arial"/>
              </a:rPr>
              <a:t>(…)</a:t>
            </a:r>
            <a:endParaRPr sz="2100">
              <a:latin typeface="Arial"/>
              <a:cs typeface="Arial"/>
            </a:endParaRPr>
          </a:p>
          <a:p>
            <a:pPr marL="12700">
              <a:lnSpc>
                <a:spcPts val="2230"/>
              </a:lnSpc>
              <a:tabLst>
                <a:tab pos="429895" algn="l"/>
                <a:tab pos="1311275" algn="l"/>
                <a:tab pos="2113915" algn="l"/>
                <a:tab pos="2785110" algn="l"/>
                <a:tab pos="3856354" algn="l"/>
                <a:tab pos="4300220" algn="l"/>
                <a:tab pos="4758690" algn="l"/>
                <a:tab pos="6350635" algn="l"/>
                <a:tab pos="6870065" algn="l"/>
                <a:tab pos="7705090" algn="l"/>
              </a:tabLst>
            </a:pPr>
            <a:r>
              <a:rPr sz="2200" i="1" spc="-90" dirty="0">
                <a:solidFill>
                  <a:srgbClr val="001F5F"/>
                </a:solidFill>
                <a:latin typeface="Arial"/>
                <a:cs typeface="Arial"/>
              </a:rPr>
              <a:t>L</a:t>
            </a:r>
            <a:r>
              <a:rPr sz="2200" i="1" spc="-85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2200" i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2200" i="1" spc="130" dirty="0">
                <a:solidFill>
                  <a:srgbClr val="001F5F"/>
                </a:solidFill>
                <a:latin typeface="Arial"/>
                <a:cs typeface="Arial"/>
              </a:rPr>
              <a:t>pr</a:t>
            </a:r>
            <a:r>
              <a:rPr sz="2200" i="1" spc="80" dirty="0">
                <a:solidFill>
                  <a:srgbClr val="001F5F"/>
                </a:solidFill>
                <a:latin typeface="Arial"/>
                <a:cs typeface="Arial"/>
              </a:rPr>
              <a:t>i</a:t>
            </a:r>
            <a:r>
              <a:rPr sz="2200" i="1" spc="30" dirty="0">
                <a:solidFill>
                  <a:srgbClr val="001F5F"/>
                </a:solidFill>
                <a:latin typeface="Arial"/>
                <a:cs typeface="Arial"/>
              </a:rPr>
              <a:t>ma</a:t>
            </a:r>
            <a:r>
              <a:rPr sz="2200" i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2200" i="1" spc="100" dirty="0">
                <a:solidFill>
                  <a:srgbClr val="001F5F"/>
                </a:solidFill>
                <a:latin typeface="Arial"/>
                <a:cs typeface="Arial"/>
              </a:rPr>
              <a:t>p</a:t>
            </a:r>
            <a:r>
              <a:rPr sz="2200" i="1" spc="30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2200" i="1" spc="25" dirty="0">
                <a:solidFill>
                  <a:srgbClr val="001F5F"/>
                </a:solidFill>
                <a:latin typeface="Arial"/>
                <a:cs typeface="Arial"/>
              </a:rPr>
              <a:t>r</a:t>
            </a:r>
            <a:r>
              <a:rPr sz="2200" i="1" spc="60" dirty="0">
                <a:solidFill>
                  <a:srgbClr val="001F5F"/>
                </a:solidFill>
                <a:latin typeface="Arial"/>
                <a:cs typeface="Arial"/>
              </a:rPr>
              <a:t>te</a:t>
            </a:r>
            <a:r>
              <a:rPr sz="2200" i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2200" i="1" spc="10" dirty="0">
                <a:solidFill>
                  <a:srgbClr val="001F5F"/>
                </a:solidFill>
                <a:latin typeface="Arial"/>
                <a:cs typeface="Arial"/>
              </a:rPr>
              <a:t>sar</a:t>
            </a:r>
            <a:r>
              <a:rPr sz="2200" i="1" spc="-65" dirty="0">
                <a:solidFill>
                  <a:srgbClr val="001F5F"/>
                </a:solidFill>
                <a:latin typeface="Arial"/>
                <a:cs typeface="Arial"/>
              </a:rPr>
              <a:t>à</a:t>
            </a:r>
            <a:r>
              <a:rPr sz="2200" i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2200" i="1" spc="-25" dirty="0">
                <a:solidFill>
                  <a:srgbClr val="001F5F"/>
                </a:solidFill>
                <a:latin typeface="Arial"/>
                <a:cs typeface="Arial"/>
              </a:rPr>
              <a:t>s</a:t>
            </a:r>
            <a:r>
              <a:rPr sz="2200" i="1" spc="10" dirty="0">
                <a:solidFill>
                  <a:srgbClr val="001F5F"/>
                </a:solidFill>
                <a:latin typeface="Arial"/>
                <a:cs typeface="Arial"/>
              </a:rPr>
              <a:t>e</a:t>
            </a:r>
            <a:r>
              <a:rPr sz="2200" i="1" spc="5" dirty="0">
                <a:solidFill>
                  <a:srgbClr val="001F5F"/>
                </a:solidFill>
                <a:latin typeface="Arial"/>
                <a:cs typeface="Arial"/>
              </a:rPr>
              <a:t>g</a:t>
            </a:r>
            <a:r>
              <a:rPr sz="2200" i="1" spc="140" dirty="0">
                <a:solidFill>
                  <a:srgbClr val="001F5F"/>
                </a:solidFill>
                <a:latin typeface="Arial"/>
                <a:cs typeface="Arial"/>
              </a:rPr>
              <a:t>u</a:t>
            </a:r>
            <a:r>
              <a:rPr sz="2200" i="1" spc="60" dirty="0">
                <a:solidFill>
                  <a:srgbClr val="001F5F"/>
                </a:solidFill>
                <a:latin typeface="Arial"/>
                <a:cs typeface="Arial"/>
              </a:rPr>
              <a:t>i</a:t>
            </a:r>
            <a:r>
              <a:rPr sz="2200" i="1" spc="55" dirty="0">
                <a:solidFill>
                  <a:srgbClr val="001F5F"/>
                </a:solidFill>
                <a:latin typeface="Arial"/>
                <a:cs typeface="Arial"/>
              </a:rPr>
              <a:t>ta</a:t>
            </a:r>
            <a:r>
              <a:rPr sz="2200" i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2200" i="1" spc="10" dirty="0">
                <a:solidFill>
                  <a:srgbClr val="001F5F"/>
                </a:solidFill>
                <a:latin typeface="Arial"/>
                <a:cs typeface="Arial"/>
              </a:rPr>
              <a:t>d</a:t>
            </a:r>
            <a:r>
              <a:rPr sz="2200" i="1" spc="15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2200" i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2200" i="1" spc="75" dirty="0">
                <a:solidFill>
                  <a:srgbClr val="001F5F"/>
                </a:solidFill>
                <a:latin typeface="Arial"/>
                <a:cs typeface="Arial"/>
              </a:rPr>
              <a:t>un</a:t>
            </a:r>
            <a:r>
              <a:rPr sz="2200" i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2200" b="1" i="1" spc="-140" dirty="0">
                <a:solidFill>
                  <a:srgbClr val="001F5F"/>
                </a:solidFill>
                <a:latin typeface="Arial"/>
                <a:cs typeface="Arial"/>
              </a:rPr>
              <a:t>c</a:t>
            </a:r>
            <a:r>
              <a:rPr sz="2200" b="1" i="1" spc="-20" dirty="0">
                <a:solidFill>
                  <a:srgbClr val="001F5F"/>
                </a:solidFill>
                <a:latin typeface="Arial"/>
                <a:cs typeface="Arial"/>
              </a:rPr>
              <a:t>om</a:t>
            </a:r>
            <a:r>
              <a:rPr sz="2200" b="1" i="1" spc="-15" dirty="0">
                <a:solidFill>
                  <a:srgbClr val="001F5F"/>
                </a:solidFill>
                <a:latin typeface="Arial"/>
                <a:cs typeface="Arial"/>
              </a:rPr>
              <a:t>m</a:t>
            </a:r>
            <a:r>
              <a:rPr sz="2200" b="1" i="1" spc="-25" dirty="0">
                <a:solidFill>
                  <a:srgbClr val="001F5F"/>
                </a:solidFill>
                <a:latin typeface="Arial"/>
                <a:cs typeface="Arial"/>
              </a:rPr>
              <a:t>en</a:t>
            </a:r>
            <a:r>
              <a:rPr sz="2200" b="1" i="1" spc="-20" dirty="0">
                <a:solidFill>
                  <a:srgbClr val="001F5F"/>
                </a:solidFill>
                <a:latin typeface="Arial"/>
                <a:cs typeface="Arial"/>
              </a:rPr>
              <a:t>t</a:t>
            </a:r>
            <a:r>
              <a:rPr sz="2200" b="1" i="1" spc="-40" dirty="0">
                <a:solidFill>
                  <a:srgbClr val="001F5F"/>
                </a:solidFill>
                <a:latin typeface="Arial"/>
                <a:cs typeface="Arial"/>
              </a:rPr>
              <a:t>o</a:t>
            </a:r>
            <a:r>
              <a:rPr sz="2200" i="1" spc="50" dirty="0">
                <a:solidFill>
                  <a:srgbClr val="001F5F"/>
                </a:solidFill>
                <a:latin typeface="Arial"/>
                <a:cs typeface="Arial"/>
              </a:rPr>
              <a:t>,</a:t>
            </a:r>
            <a:r>
              <a:rPr sz="2200" i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2200" i="1" spc="45" dirty="0">
                <a:solidFill>
                  <a:srgbClr val="001F5F"/>
                </a:solidFill>
                <a:latin typeface="Arial"/>
                <a:cs typeface="Arial"/>
              </a:rPr>
              <a:t>nel</a:t>
            </a:r>
            <a:r>
              <a:rPr sz="2200" i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2200" i="1" spc="30" dirty="0">
                <a:solidFill>
                  <a:srgbClr val="001F5F"/>
                </a:solidFill>
                <a:latin typeface="Arial"/>
                <a:cs typeface="Arial"/>
              </a:rPr>
              <a:t>qu</a:t>
            </a:r>
            <a:r>
              <a:rPr sz="2200" i="1" spc="40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2200" i="1" spc="10" dirty="0">
                <a:solidFill>
                  <a:srgbClr val="001F5F"/>
                </a:solidFill>
                <a:latin typeface="Arial"/>
                <a:cs typeface="Arial"/>
              </a:rPr>
              <a:t>l</a:t>
            </a:r>
            <a:r>
              <a:rPr sz="2200" i="1" spc="45" dirty="0">
                <a:solidFill>
                  <a:srgbClr val="001F5F"/>
                </a:solidFill>
                <a:latin typeface="Arial"/>
                <a:cs typeface="Arial"/>
              </a:rPr>
              <a:t>e</a:t>
            </a:r>
            <a:r>
              <a:rPr sz="2200" i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2200" i="1" spc="105" dirty="0">
                <a:solidFill>
                  <a:srgbClr val="001F5F"/>
                </a:solidFill>
                <a:latin typeface="Arial"/>
                <a:cs typeface="Arial"/>
              </a:rPr>
              <a:t>lo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ts val="2020"/>
              </a:lnSpc>
            </a:pPr>
            <a:r>
              <a:rPr sz="2200" i="1" spc="55" dirty="0">
                <a:solidFill>
                  <a:srgbClr val="001F5F"/>
                </a:solidFill>
                <a:latin typeface="Arial"/>
                <a:cs typeface="Arial"/>
              </a:rPr>
              <a:t>studente</a:t>
            </a:r>
            <a:r>
              <a:rPr sz="2200" i="1" spc="1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i="1" spc="35" dirty="0">
                <a:solidFill>
                  <a:srgbClr val="001F5F"/>
                </a:solidFill>
                <a:latin typeface="Arial"/>
                <a:cs typeface="Arial"/>
              </a:rPr>
              <a:t>esporrà</a:t>
            </a:r>
            <a:r>
              <a:rPr sz="2200" i="1" spc="1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i="1" spc="30" dirty="0">
                <a:solidFill>
                  <a:srgbClr val="001F5F"/>
                </a:solidFill>
                <a:latin typeface="Arial"/>
                <a:cs typeface="Arial"/>
              </a:rPr>
              <a:t>le</a:t>
            </a:r>
            <a:r>
              <a:rPr sz="2200" i="1" spc="1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i="1" spc="-5" dirty="0">
                <a:solidFill>
                  <a:srgbClr val="001F5F"/>
                </a:solidFill>
                <a:latin typeface="Arial"/>
                <a:cs typeface="Arial"/>
              </a:rPr>
              <a:t>sue</a:t>
            </a:r>
            <a:r>
              <a:rPr sz="2200" i="1" spc="1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i="1" spc="70" dirty="0">
                <a:solidFill>
                  <a:srgbClr val="001F5F"/>
                </a:solidFill>
                <a:latin typeface="Arial"/>
                <a:cs typeface="Arial"/>
              </a:rPr>
              <a:t>riflessioni</a:t>
            </a:r>
            <a:r>
              <a:rPr sz="2200" i="1" spc="1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i="1" spc="95" dirty="0">
                <a:solidFill>
                  <a:srgbClr val="001F5F"/>
                </a:solidFill>
                <a:latin typeface="Arial"/>
                <a:cs typeface="Arial"/>
              </a:rPr>
              <a:t>intorno</a:t>
            </a:r>
            <a:r>
              <a:rPr sz="2200" i="1" spc="1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i="1" spc="25" dirty="0">
                <a:solidFill>
                  <a:srgbClr val="001F5F"/>
                </a:solidFill>
                <a:latin typeface="Arial"/>
                <a:cs typeface="Arial"/>
              </a:rPr>
              <a:t>alla</a:t>
            </a:r>
            <a:r>
              <a:rPr sz="2200" i="1" spc="1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i="1" spc="5" dirty="0">
                <a:solidFill>
                  <a:srgbClr val="001F5F"/>
                </a:solidFill>
                <a:latin typeface="Arial"/>
                <a:cs typeface="Arial"/>
              </a:rPr>
              <a:t>(o</a:t>
            </a:r>
            <a:r>
              <a:rPr sz="2200" i="1" spc="15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i="1" spc="10" dirty="0">
                <a:solidFill>
                  <a:srgbClr val="001F5F"/>
                </a:solidFill>
                <a:latin typeface="Arial"/>
                <a:cs typeface="Arial"/>
              </a:rPr>
              <a:t>alle)</a:t>
            </a:r>
            <a:r>
              <a:rPr sz="2200" i="1" spc="1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i="1" spc="50" dirty="0">
                <a:solidFill>
                  <a:srgbClr val="001F5F"/>
                </a:solidFill>
                <a:latin typeface="Arial"/>
                <a:cs typeface="Arial"/>
              </a:rPr>
              <a:t>tesi</a:t>
            </a:r>
            <a:r>
              <a:rPr sz="2200" i="1" spc="1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i="1" spc="100" dirty="0">
                <a:solidFill>
                  <a:srgbClr val="001F5F"/>
                </a:solidFill>
                <a:latin typeface="Arial"/>
                <a:cs typeface="Arial"/>
              </a:rPr>
              <a:t>di</a:t>
            </a:r>
            <a:endParaRPr sz="2200">
              <a:latin typeface="Arial"/>
              <a:cs typeface="Arial"/>
            </a:endParaRPr>
          </a:p>
          <a:p>
            <a:pPr marL="12700" marR="8890">
              <a:lnSpc>
                <a:spcPct val="85200"/>
              </a:lnSpc>
              <a:spcBef>
                <a:spcPts val="75"/>
              </a:spcBef>
            </a:pPr>
            <a:r>
              <a:rPr sz="2200" i="1" spc="90" dirty="0">
                <a:solidFill>
                  <a:srgbClr val="001F5F"/>
                </a:solidFill>
                <a:latin typeface="Arial"/>
                <a:cs typeface="Arial"/>
              </a:rPr>
              <a:t>fondo </a:t>
            </a:r>
            <a:r>
              <a:rPr sz="2200" i="1" spc="10" dirty="0">
                <a:solidFill>
                  <a:srgbClr val="001F5F"/>
                </a:solidFill>
                <a:latin typeface="Arial"/>
                <a:cs typeface="Arial"/>
              </a:rPr>
              <a:t>avanzate </a:t>
            </a:r>
            <a:r>
              <a:rPr sz="2200" i="1" spc="45" dirty="0">
                <a:solidFill>
                  <a:srgbClr val="001F5F"/>
                </a:solidFill>
                <a:latin typeface="Arial"/>
                <a:cs typeface="Arial"/>
              </a:rPr>
              <a:t>nel </a:t>
            </a:r>
            <a:r>
              <a:rPr sz="2200" i="1" spc="65" dirty="0">
                <a:solidFill>
                  <a:srgbClr val="001F5F"/>
                </a:solidFill>
                <a:latin typeface="Arial"/>
                <a:cs typeface="Arial"/>
              </a:rPr>
              <a:t>testo </a:t>
            </a:r>
            <a:r>
              <a:rPr sz="2200" i="1" spc="75" dirty="0">
                <a:solidFill>
                  <a:srgbClr val="001F5F"/>
                </a:solidFill>
                <a:latin typeface="Arial"/>
                <a:cs typeface="Arial"/>
              </a:rPr>
              <a:t>d’appoggio, </a:t>
            </a:r>
            <a:r>
              <a:rPr sz="2200" i="1" dirty="0">
                <a:solidFill>
                  <a:srgbClr val="001F5F"/>
                </a:solidFill>
                <a:latin typeface="Arial"/>
                <a:cs typeface="Arial"/>
              </a:rPr>
              <a:t>anche </a:t>
            </a:r>
            <a:r>
              <a:rPr sz="2200" i="1" spc="45" dirty="0">
                <a:solidFill>
                  <a:srgbClr val="001F5F"/>
                </a:solidFill>
                <a:latin typeface="Arial"/>
                <a:cs typeface="Arial"/>
              </a:rPr>
              <a:t>sulla </a:t>
            </a:r>
            <a:r>
              <a:rPr sz="2200" i="1" spc="-15" dirty="0">
                <a:solidFill>
                  <a:srgbClr val="001F5F"/>
                </a:solidFill>
                <a:latin typeface="Arial"/>
                <a:cs typeface="Arial"/>
              </a:rPr>
              <a:t>base </a:t>
            </a:r>
            <a:r>
              <a:rPr sz="2200" i="1" spc="45" dirty="0">
                <a:solidFill>
                  <a:srgbClr val="001F5F"/>
                </a:solidFill>
                <a:latin typeface="Arial"/>
                <a:cs typeface="Arial"/>
              </a:rPr>
              <a:t>delle  </a:t>
            </a:r>
            <a:r>
              <a:rPr sz="2200" i="1" spc="15" dirty="0">
                <a:solidFill>
                  <a:srgbClr val="001F5F"/>
                </a:solidFill>
                <a:latin typeface="Arial"/>
                <a:cs typeface="Arial"/>
              </a:rPr>
              <a:t>conoscenze </a:t>
            </a:r>
            <a:r>
              <a:rPr sz="2200" i="1" spc="45" dirty="0">
                <a:solidFill>
                  <a:srgbClr val="001F5F"/>
                </a:solidFill>
                <a:latin typeface="Arial"/>
                <a:cs typeface="Arial"/>
              </a:rPr>
              <a:t>acquisite nel </a:t>
            </a:r>
            <a:r>
              <a:rPr sz="2200" i="1" spc="35" dirty="0">
                <a:solidFill>
                  <a:srgbClr val="001F5F"/>
                </a:solidFill>
                <a:latin typeface="Arial"/>
                <a:cs typeface="Arial"/>
              </a:rPr>
              <a:t>suo </a:t>
            </a:r>
            <a:r>
              <a:rPr sz="2200" i="1" spc="45" dirty="0">
                <a:solidFill>
                  <a:srgbClr val="001F5F"/>
                </a:solidFill>
                <a:latin typeface="Arial"/>
                <a:cs typeface="Arial"/>
              </a:rPr>
              <a:t>specifico </a:t>
            </a:r>
            <a:r>
              <a:rPr sz="2200" i="1" spc="40" dirty="0">
                <a:solidFill>
                  <a:srgbClr val="001F5F"/>
                </a:solidFill>
                <a:latin typeface="Arial"/>
                <a:cs typeface="Arial"/>
              </a:rPr>
              <a:t>percorso </a:t>
            </a:r>
            <a:r>
              <a:rPr sz="2200" i="1" spc="105" dirty="0">
                <a:solidFill>
                  <a:srgbClr val="001F5F"/>
                </a:solidFill>
                <a:latin typeface="Arial"/>
                <a:cs typeface="Arial"/>
              </a:rPr>
              <a:t>di </a:t>
            </a:r>
            <a:r>
              <a:rPr sz="2200" i="1" spc="75" dirty="0">
                <a:solidFill>
                  <a:srgbClr val="001F5F"/>
                </a:solidFill>
                <a:latin typeface="Arial"/>
                <a:cs typeface="Arial"/>
              </a:rPr>
              <a:t>studio.  </a:t>
            </a:r>
            <a:r>
              <a:rPr sz="2200" spc="100" dirty="0">
                <a:solidFill>
                  <a:srgbClr val="001F5F"/>
                </a:solidFill>
                <a:latin typeface="Arial"/>
                <a:cs typeface="Arial"/>
              </a:rPr>
              <a:t>(Documento Gruppo</a:t>
            </a:r>
            <a:r>
              <a:rPr sz="2200" spc="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spc="45" dirty="0">
                <a:solidFill>
                  <a:srgbClr val="001F5F"/>
                </a:solidFill>
                <a:latin typeface="Arial"/>
                <a:cs typeface="Arial"/>
              </a:rPr>
              <a:t>Serianni)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73549" y="1572767"/>
            <a:ext cx="2462786" cy="448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48560" y="332625"/>
            <a:ext cx="4176522" cy="864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Sergio </a:t>
            </a:r>
            <a:r>
              <a:rPr spc="15" dirty="0"/>
              <a:t>Blazina </a:t>
            </a:r>
            <a:r>
              <a:rPr spc="30" dirty="0"/>
              <a:t>, </a:t>
            </a:r>
            <a:r>
              <a:rPr spc="45" dirty="0"/>
              <a:t>Dirigente </a:t>
            </a:r>
            <a:r>
              <a:rPr spc="25" dirty="0"/>
              <a:t>Tecnico </a:t>
            </a:r>
            <a:r>
              <a:rPr spc="-55" dirty="0"/>
              <a:t>– </a:t>
            </a:r>
            <a:r>
              <a:rPr spc="40" dirty="0"/>
              <a:t>Corpo </a:t>
            </a:r>
            <a:r>
              <a:rPr spc="45" dirty="0"/>
              <a:t>ispettivo  </a:t>
            </a:r>
            <a:r>
              <a:rPr spc="40" dirty="0"/>
              <a:t>Ufficio </a:t>
            </a:r>
            <a:r>
              <a:rPr spc="15" dirty="0"/>
              <a:t>Scolastico </a:t>
            </a:r>
            <a:r>
              <a:rPr spc="20" dirty="0"/>
              <a:t>Regionale </a:t>
            </a:r>
            <a:r>
              <a:rPr spc="40" dirty="0"/>
              <a:t>per </a:t>
            </a:r>
            <a:r>
              <a:rPr spc="60" dirty="0"/>
              <a:t>il </a:t>
            </a:r>
            <a:r>
              <a:rPr spc="25" dirty="0"/>
              <a:t>Piemonte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228600"/>
            <a:ext cx="8695944" cy="14264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47232" y="859536"/>
            <a:ext cx="2877820" cy="713740"/>
          </a:xfrm>
          <a:custGeom>
            <a:avLst/>
            <a:gdLst/>
            <a:ahLst/>
            <a:cxnLst/>
            <a:rect l="l" t="t" r="r" b="b"/>
            <a:pathLst>
              <a:path w="2877820" h="713740">
                <a:moveTo>
                  <a:pt x="2877312" y="0"/>
                </a:moveTo>
                <a:lnTo>
                  <a:pt x="2870962" y="0"/>
                </a:lnTo>
                <a:lnTo>
                  <a:pt x="2749676" y="20065"/>
                </a:lnTo>
                <a:lnTo>
                  <a:pt x="2626360" y="42290"/>
                </a:lnTo>
                <a:lnTo>
                  <a:pt x="2371216" y="91439"/>
                </a:lnTo>
                <a:lnTo>
                  <a:pt x="2103246" y="149351"/>
                </a:lnTo>
                <a:lnTo>
                  <a:pt x="1822449" y="216153"/>
                </a:lnTo>
                <a:lnTo>
                  <a:pt x="1565147" y="280797"/>
                </a:lnTo>
                <a:lnTo>
                  <a:pt x="842137" y="443484"/>
                </a:lnTo>
                <a:lnTo>
                  <a:pt x="621029" y="488061"/>
                </a:lnTo>
                <a:lnTo>
                  <a:pt x="199897" y="566165"/>
                </a:lnTo>
                <a:lnTo>
                  <a:pt x="0" y="599566"/>
                </a:lnTo>
                <a:lnTo>
                  <a:pt x="138175" y="619633"/>
                </a:lnTo>
                <a:lnTo>
                  <a:pt x="270128" y="637413"/>
                </a:lnTo>
                <a:lnTo>
                  <a:pt x="397637" y="653034"/>
                </a:lnTo>
                <a:lnTo>
                  <a:pt x="644397" y="679830"/>
                </a:lnTo>
                <a:lnTo>
                  <a:pt x="874013" y="697611"/>
                </a:lnTo>
                <a:lnTo>
                  <a:pt x="984631" y="704341"/>
                </a:lnTo>
                <a:lnTo>
                  <a:pt x="1093089" y="708787"/>
                </a:lnTo>
                <a:lnTo>
                  <a:pt x="1297177" y="713231"/>
                </a:lnTo>
                <a:lnTo>
                  <a:pt x="1395094" y="713231"/>
                </a:lnTo>
                <a:lnTo>
                  <a:pt x="1584324" y="708787"/>
                </a:lnTo>
                <a:lnTo>
                  <a:pt x="1673606" y="704341"/>
                </a:lnTo>
                <a:lnTo>
                  <a:pt x="1843786" y="690879"/>
                </a:lnTo>
                <a:lnTo>
                  <a:pt x="1926716" y="681989"/>
                </a:lnTo>
                <a:lnTo>
                  <a:pt x="2084069" y="659764"/>
                </a:lnTo>
                <a:lnTo>
                  <a:pt x="2232914" y="632967"/>
                </a:lnTo>
                <a:lnTo>
                  <a:pt x="2373248" y="601726"/>
                </a:lnTo>
                <a:lnTo>
                  <a:pt x="2507234" y="566165"/>
                </a:lnTo>
                <a:lnTo>
                  <a:pt x="2634868" y="526034"/>
                </a:lnTo>
                <a:lnTo>
                  <a:pt x="2756153" y="481456"/>
                </a:lnTo>
                <a:lnTo>
                  <a:pt x="2873120" y="434593"/>
                </a:lnTo>
                <a:lnTo>
                  <a:pt x="2877312" y="432435"/>
                </a:lnTo>
                <a:lnTo>
                  <a:pt x="2877312" y="0"/>
                </a:lnTo>
                <a:close/>
              </a:path>
            </a:pathLst>
          </a:custGeom>
          <a:solidFill>
            <a:srgbClr val="C5E7FB">
              <a:alpha val="290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19755" y="731519"/>
            <a:ext cx="5544820" cy="848994"/>
          </a:xfrm>
          <a:custGeom>
            <a:avLst/>
            <a:gdLst/>
            <a:ahLst/>
            <a:cxnLst/>
            <a:rect l="l" t="t" r="r" b="b"/>
            <a:pathLst>
              <a:path w="5544820" h="848994">
                <a:moveTo>
                  <a:pt x="852423" y="0"/>
                </a:moveTo>
                <a:lnTo>
                  <a:pt x="684530" y="0"/>
                </a:lnTo>
                <a:lnTo>
                  <a:pt x="527176" y="4444"/>
                </a:lnTo>
                <a:lnTo>
                  <a:pt x="380492" y="11175"/>
                </a:lnTo>
                <a:lnTo>
                  <a:pt x="244475" y="22225"/>
                </a:lnTo>
                <a:lnTo>
                  <a:pt x="116967" y="35687"/>
                </a:lnTo>
                <a:lnTo>
                  <a:pt x="0" y="53466"/>
                </a:lnTo>
                <a:lnTo>
                  <a:pt x="333756" y="95757"/>
                </a:lnTo>
                <a:lnTo>
                  <a:pt x="693039" y="155955"/>
                </a:lnTo>
                <a:lnTo>
                  <a:pt x="1077848" y="233933"/>
                </a:lnTo>
                <a:lnTo>
                  <a:pt x="1281938" y="278510"/>
                </a:lnTo>
                <a:lnTo>
                  <a:pt x="1866519" y="421131"/>
                </a:lnTo>
                <a:lnTo>
                  <a:pt x="2559558" y="574801"/>
                </a:lnTo>
                <a:lnTo>
                  <a:pt x="2878455" y="637158"/>
                </a:lnTo>
                <a:lnTo>
                  <a:pt x="3031490" y="666114"/>
                </a:lnTo>
                <a:lnTo>
                  <a:pt x="3324859" y="715137"/>
                </a:lnTo>
                <a:lnTo>
                  <a:pt x="3465195" y="737488"/>
                </a:lnTo>
                <a:lnTo>
                  <a:pt x="3733038" y="773176"/>
                </a:lnTo>
                <a:lnTo>
                  <a:pt x="3986022" y="804290"/>
                </a:lnTo>
                <a:lnTo>
                  <a:pt x="4107179" y="815466"/>
                </a:lnTo>
                <a:lnTo>
                  <a:pt x="4336796" y="833246"/>
                </a:lnTo>
                <a:lnTo>
                  <a:pt x="4447413" y="839977"/>
                </a:lnTo>
                <a:lnTo>
                  <a:pt x="4659884" y="848867"/>
                </a:lnTo>
                <a:lnTo>
                  <a:pt x="4857623" y="848867"/>
                </a:lnTo>
                <a:lnTo>
                  <a:pt x="5044694" y="844422"/>
                </a:lnTo>
                <a:lnTo>
                  <a:pt x="5133975" y="839977"/>
                </a:lnTo>
                <a:lnTo>
                  <a:pt x="5221224" y="833246"/>
                </a:lnTo>
                <a:lnTo>
                  <a:pt x="5467731" y="806576"/>
                </a:lnTo>
                <a:lnTo>
                  <a:pt x="5544312" y="795401"/>
                </a:lnTo>
                <a:lnTo>
                  <a:pt x="5297678" y="764158"/>
                </a:lnTo>
                <a:lnTo>
                  <a:pt x="5036185" y="726313"/>
                </a:lnTo>
                <a:lnTo>
                  <a:pt x="4468622" y="628268"/>
                </a:lnTo>
                <a:lnTo>
                  <a:pt x="4160393" y="565912"/>
                </a:lnTo>
                <a:lnTo>
                  <a:pt x="3835146" y="496824"/>
                </a:lnTo>
                <a:lnTo>
                  <a:pt x="2850769" y="262889"/>
                </a:lnTo>
                <a:lnTo>
                  <a:pt x="2582926" y="204977"/>
                </a:lnTo>
                <a:lnTo>
                  <a:pt x="2327783" y="155955"/>
                </a:lnTo>
                <a:lnTo>
                  <a:pt x="2204593" y="133730"/>
                </a:lnTo>
                <a:lnTo>
                  <a:pt x="2083308" y="113664"/>
                </a:lnTo>
                <a:lnTo>
                  <a:pt x="1966468" y="95757"/>
                </a:lnTo>
                <a:lnTo>
                  <a:pt x="1628394" y="51180"/>
                </a:lnTo>
                <a:lnTo>
                  <a:pt x="1417955" y="31241"/>
                </a:lnTo>
                <a:lnTo>
                  <a:pt x="1220216" y="15620"/>
                </a:lnTo>
                <a:lnTo>
                  <a:pt x="1031113" y="4444"/>
                </a:lnTo>
                <a:lnTo>
                  <a:pt x="852423" y="0"/>
                </a:lnTo>
                <a:close/>
              </a:path>
            </a:pathLst>
          </a:custGeom>
          <a:solidFill>
            <a:srgbClr val="C5E7FB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29305" y="744473"/>
            <a:ext cx="5468620" cy="774700"/>
          </a:xfrm>
          <a:custGeom>
            <a:avLst/>
            <a:gdLst/>
            <a:ahLst/>
            <a:cxnLst/>
            <a:rect l="l" t="t" r="r" b="b"/>
            <a:pathLst>
              <a:path w="5468620" h="774700">
                <a:moveTo>
                  <a:pt x="0" y="78104"/>
                </a:moveTo>
                <a:lnTo>
                  <a:pt x="19176" y="73660"/>
                </a:lnTo>
                <a:lnTo>
                  <a:pt x="76581" y="62484"/>
                </a:lnTo>
                <a:lnTo>
                  <a:pt x="174370" y="46862"/>
                </a:lnTo>
                <a:lnTo>
                  <a:pt x="238125" y="37973"/>
                </a:lnTo>
                <a:lnTo>
                  <a:pt x="312546" y="28955"/>
                </a:lnTo>
                <a:lnTo>
                  <a:pt x="395477" y="22351"/>
                </a:lnTo>
                <a:lnTo>
                  <a:pt x="491108" y="15621"/>
                </a:lnTo>
                <a:lnTo>
                  <a:pt x="595248" y="8889"/>
                </a:lnTo>
                <a:lnTo>
                  <a:pt x="712216" y="4445"/>
                </a:lnTo>
                <a:lnTo>
                  <a:pt x="839723" y="2286"/>
                </a:lnTo>
                <a:lnTo>
                  <a:pt x="978027" y="0"/>
                </a:lnTo>
                <a:lnTo>
                  <a:pt x="1126744" y="2286"/>
                </a:lnTo>
                <a:lnTo>
                  <a:pt x="1286256" y="6730"/>
                </a:lnTo>
                <a:lnTo>
                  <a:pt x="1458468" y="15621"/>
                </a:lnTo>
                <a:lnTo>
                  <a:pt x="1641220" y="26797"/>
                </a:lnTo>
                <a:lnTo>
                  <a:pt x="1834769" y="44576"/>
                </a:lnTo>
                <a:lnTo>
                  <a:pt x="2041017" y="64642"/>
                </a:lnTo>
                <a:lnTo>
                  <a:pt x="2259965" y="89280"/>
                </a:lnTo>
                <a:lnTo>
                  <a:pt x="2489581" y="118237"/>
                </a:lnTo>
                <a:lnTo>
                  <a:pt x="2731897" y="153924"/>
                </a:lnTo>
                <a:lnTo>
                  <a:pt x="2984881" y="194055"/>
                </a:lnTo>
                <a:lnTo>
                  <a:pt x="3250692" y="240918"/>
                </a:lnTo>
                <a:lnTo>
                  <a:pt x="3529203" y="296799"/>
                </a:lnTo>
                <a:lnTo>
                  <a:pt x="3820414" y="356997"/>
                </a:lnTo>
                <a:lnTo>
                  <a:pt x="4124452" y="423925"/>
                </a:lnTo>
                <a:lnTo>
                  <a:pt x="4441190" y="499745"/>
                </a:lnTo>
                <a:lnTo>
                  <a:pt x="4770755" y="582295"/>
                </a:lnTo>
                <a:lnTo>
                  <a:pt x="5113020" y="673735"/>
                </a:lnTo>
                <a:lnTo>
                  <a:pt x="5468112" y="77419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10605" y="730758"/>
            <a:ext cx="3307079" cy="650875"/>
          </a:xfrm>
          <a:custGeom>
            <a:avLst/>
            <a:gdLst/>
            <a:ahLst/>
            <a:cxnLst/>
            <a:rect l="l" t="t" r="r" b="b"/>
            <a:pathLst>
              <a:path w="3307079" h="650875">
                <a:moveTo>
                  <a:pt x="0" y="650747"/>
                </a:moveTo>
                <a:lnTo>
                  <a:pt x="95631" y="623951"/>
                </a:lnTo>
                <a:lnTo>
                  <a:pt x="357124" y="554863"/>
                </a:lnTo>
                <a:lnTo>
                  <a:pt x="537718" y="508126"/>
                </a:lnTo>
                <a:lnTo>
                  <a:pt x="745998" y="456818"/>
                </a:lnTo>
                <a:lnTo>
                  <a:pt x="977646" y="401192"/>
                </a:lnTo>
                <a:lnTo>
                  <a:pt x="1226312" y="340994"/>
                </a:lnTo>
                <a:lnTo>
                  <a:pt x="1489837" y="283082"/>
                </a:lnTo>
                <a:lnTo>
                  <a:pt x="1759839" y="225043"/>
                </a:lnTo>
                <a:lnTo>
                  <a:pt x="2036064" y="171576"/>
                </a:lnTo>
                <a:lnTo>
                  <a:pt x="2310257" y="120395"/>
                </a:lnTo>
                <a:lnTo>
                  <a:pt x="2446274" y="98043"/>
                </a:lnTo>
                <a:lnTo>
                  <a:pt x="2578100" y="75818"/>
                </a:lnTo>
                <a:lnTo>
                  <a:pt x="2709799" y="57912"/>
                </a:lnTo>
                <a:lnTo>
                  <a:pt x="2837434" y="40131"/>
                </a:lnTo>
                <a:lnTo>
                  <a:pt x="2962783" y="26796"/>
                </a:lnTo>
                <a:lnTo>
                  <a:pt x="3081782" y="15620"/>
                </a:lnTo>
                <a:lnTo>
                  <a:pt x="3196590" y="6730"/>
                </a:lnTo>
                <a:lnTo>
                  <a:pt x="3307079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1836" y="714755"/>
            <a:ext cx="8723376" cy="13289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267711" y="5733288"/>
            <a:ext cx="4297680" cy="9753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58697" y="1344879"/>
            <a:ext cx="7300595" cy="38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5470" marR="575310" algn="ctr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C00000"/>
                </a:solidFill>
                <a:latin typeface="Candara"/>
                <a:cs typeface="Candara"/>
              </a:rPr>
              <a:t>Principi, oggetto e </a:t>
            </a:r>
            <a:r>
              <a:rPr sz="3600" b="1" spc="-5" dirty="0">
                <a:solidFill>
                  <a:srgbClr val="C00000"/>
                </a:solidFill>
                <a:latin typeface="Candara"/>
                <a:cs typeface="Candara"/>
              </a:rPr>
              <a:t>finalità</a:t>
            </a:r>
            <a:r>
              <a:rPr sz="3600" b="1" spc="-130" dirty="0">
                <a:solidFill>
                  <a:srgbClr val="C00000"/>
                </a:solidFill>
                <a:latin typeface="Candara"/>
                <a:cs typeface="Candara"/>
              </a:rPr>
              <a:t> </a:t>
            </a:r>
            <a:r>
              <a:rPr sz="3600" b="1" spc="-5" dirty="0">
                <a:solidFill>
                  <a:srgbClr val="C00000"/>
                </a:solidFill>
                <a:latin typeface="Candara"/>
                <a:cs typeface="Candara"/>
              </a:rPr>
              <a:t>della  valutazione </a:t>
            </a:r>
            <a:r>
              <a:rPr sz="3600" b="1" spc="-10" dirty="0">
                <a:solidFill>
                  <a:srgbClr val="C00000"/>
                </a:solidFill>
                <a:latin typeface="Candara"/>
                <a:cs typeface="Candara"/>
              </a:rPr>
              <a:t>della</a:t>
            </a:r>
            <a:r>
              <a:rPr sz="3600" b="1" spc="-35" dirty="0">
                <a:solidFill>
                  <a:srgbClr val="C00000"/>
                </a:solidFill>
                <a:latin typeface="Candara"/>
                <a:cs typeface="Candara"/>
              </a:rPr>
              <a:t> </a:t>
            </a:r>
            <a:r>
              <a:rPr sz="3600" b="1" spc="-5" dirty="0">
                <a:solidFill>
                  <a:srgbClr val="C00000"/>
                </a:solidFill>
                <a:latin typeface="Candara"/>
                <a:cs typeface="Candara"/>
              </a:rPr>
              <a:t>certificazione</a:t>
            </a:r>
            <a:endParaRPr sz="36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750">
              <a:latin typeface="Times New Roman"/>
              <a:cs typeface="Times New Roman"/>
            </a:endParaRPr>
          </a:p>
          <a:p>
            <a:pPr marL="466725">
              <a:lnSpc>
                <a:spcPct val="100000"/>
              </a:lnSpc>
            </a:pPr>
            <a:r>
              <a:rPr sz="3600" spc="-5" dirty="0">
                <a:solidFill>
                  <a:srgbClr val="001F5F"/>
                </a:solidFill>
                <a:latin typeface="Candara"/>
                <a:cs typeface="Candara"/>
              </a:rPr>
              <a:t>Il </a:t>
            </a:r>
            <a:r>
              <a:rPr sz="3600" dirty="0">
                <a:solidFill>
                  <a:srgbClr val="001F5F"/>
                </a:solidFill>
                <a:latin typeface="Candara"/>
                <a:cs typeface="Candara"/>
              </a:rPr>
              <a:t>capo </a:t>
            </a:r>
            <a:r>
              <a:rPr sz="3600" spc="-5" dirty="0">
                <a:solidFill>
                  <a:srgbClr val="001F5F"/>
                </a:solidFill>
                <a:latin typeface="Candara"/>
                <a:cs typeface="Candara"/>
              </a:rPr>
              <a:t>I, </a:t>
            </a:r>
            <a:r>
              <a:rPr sz="3600" dirty="0">
                <a:solidFill>
                  <a:srgbClr val="001F5F"/>
                </a:solidFill>
                <a:latin typeface="Candara"/>
                <a:cs typeface="Candara"/>
              </a:rPr>
              <a:t>art. 1, </a:t>
            </a:r>
            <a:r>
              <a:rPr sz="3600" spc="-5" dirty="0">
                <a:solidFill>
                  <a:srgbClr val="001F5F"/>
                </a:solidFill>
                <a:latin typeface="Candara"/>
                <a:cs typeface="Candara"/>
              </a:rPr>
              <a:t>del </a:t>
            </a:r>
            <a:r>
              <a:rPr sz="3600" dirty="0">
                <a:solidFill>
                  <a:srgbClr val="001F5F"/>
                </a:solidFill>
                <a:latin typeface="Candara"/>
                <a:cs typeface="Candara"/>
              </a:rPr>
              <a:t>D.Lgs.</a:t>
            </a:r>
            <a:r>
              <a:rPr sz="3600" spc="-80" dirty="0">
                <a:solidFill>
                  <a:srgbClr val="001F5F"/>
                </a:solidFill>
                <a:latin typeface="Candara"/>
                <a:cs typeface="Candara"/>
              </a:rPr>
              <a:t> </a:t>
            </a:r>
            <a:r>
              <a:rPr sz="3600" dirty="0">
                <a:solidFill>
                  <a:srgbClr val="001F5F"/>
                </a:solidFill>
                <a:latin typeface="Candara"/>
                <a:cs typeface="Candara"/>
              </a:rPr>
              <a:t>62/2017:</a:t>
            </a:r>
            <a:endParaRPr sz="36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750">
              <a:latin typeface="Times New Roman"/>
              <a:cs typeface="Times New Roman"/>
            </a:endParaRPr>
          </a:p>
          <a:p>
            <a:pPr marL="12700" marR="5080" indent="-1905" algn="ctr">
              <a:lnSpc>
                <a:spcPct val="100000"/>
              </a:lnSpc>
            </a:pPr>
            <a:r>
              <a:rPr sz="3600" spc="-5" dirty="0">
                <a:solidFill>
                  <a:srgbClr val="001F5F"/>
                </a:solidFill>
                <a:latin typeface="Candara"/>
                <a:cs typeface="Candara"/>
              </a:rPr>
              <a:t>Il </a:t>
            </a:r>
            <a:r>
              <a:rPr sz="3600" dirty="0">
                <a:solidFill>
                  <a:srgbClr val="001F5F"/>
                </a:solidFill>
                <a:latin typeface="Candara"/>
                <a:cs typeface="Candara"/>
              </a:rPr>
              <a:t>contenuto </a:t>
            </a:r>
            <a:r>
              <a:rPr sz="3600" spc="-5" dirty="0">
                <a:solidFill>
                  <a:srgbClr val="001F5F"/>
                </a:solidFill>
                <a:latin typeface="Candara"/>
                <a:cs typeface="Candara"/>
              </a:rPr>
              <a:t>dell’art. </a:t>
            </a:r>
            <a:r>
              <a:rPr sz="3600" dirty="0">
                <a:solidFill>
                  <a:srgbClr val="001F5F"/>
                </a:solidFill>
                <a:latin typeface="Candara"/>
                <a:cs typeface="Candara"/>
              </a:rPr>
              <a:t>1 è applicabile a  tutto il sistema </a:t>
            </a:r>
            <a:r>
              <a:rPr sz="3600" spc="-5" dirty="0">
                <a:solidFill>
                  <a:srgbClr val="001F5F"/>
                </a:solidFill>
                <a:latin typeface="Candara"/>
                <a:cs typeface="Candara"/>
              </a:rPr>
              <a:t>nazionale di</a:t>
            </a:r>
            <a:r>
              <a:rPr sz="3600" spc="-100" dirty="0">
                <a:solidFill>
                  <a:srgbClr val="001F5F"/>
                </a:solidFill>
                <a:latin typeface="Candara"/>
                <a:cs typeface="Candara"/>
              </a:rPr>
              <a:t> </a:t>
            </a:r>
            <a:r>
              <a:rPr sz="3600" dirty="0">
                <a:solidFill>
                  <a:srgbClr val="001F5F"/>
                </a:solidFill>
                <a:latin typeface="Candara"/>
                <a:cs typeface="Candara"/>
              </a:rPr>
              <a:t>istruzione</a:t>
            </a:r>
            <a:endParaRPr sz="360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2165" y="2144013"/>
            <a:ext cx="8081009" cy="3664585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2700" marR="193040">
              <a:lnSpc>
                <a:spcPts val="2210"/>
              </a:lnSpc>
              <a:spcBef>
                <a:spcPts val="635"/>
              </a:spcBef>
            </a:pPr>
            <a:r>
              <a:rPr sz="2300" b="1" spc="-20" dirty="0">
                <a:solidFill>
                  <a:srgbClr val="001F5F"/>
                </a:solidFill>
                <a:latin typeface="Arial"/>
                <a:cs typeface="Arial"/>
              </a:rPr>
              <a:t>Riflessione </a:t>
            </a:r>
            <a:r>
              <a:rPr sz="2300" b="1" spc="-5" dirty="0">
                <a:solidFill>
                  <a:srgbClr val="001F5F"/>
                </a:solidFill>
                <a:latin typeface="Arial"/>
                <a:cs typeface="Arial"/>
              </a:rPr>
              <a:t>critica </a:t>
            </a:r>
            <a:r>
              <a:rPr sz="2300" b="1" spc="40" dirty="0">
                <a:solidFill>
                  <a:srgbClr val="001F5F"/>
                </a:solidFill>
                <a:latin typeface="Arial"/>
                <a:cs typeface="Arial"/>
              </a:rPr>
              <a:t>di </a:t>
            </a:r>
            <a:r>
              <a:rPr sz="2300" b="1" spc="20" dirty="0">
                <a:solidFill>
                  <a:srgbClr val="001F5F"/>
                </a:solidFill>
                <a:latin typeface="Arial"/>
                <a:cs typeface="Arial"/>
              </a:rPr>
              <a:t>carattere </a:t>
            </a:r>
            <a:r>
              <a:rPr sz="2300" b="1" spc="-10" dirty="0">
                <a:solidFill>
                  <a:srgbClr val="001F5F"/>
                </a:solidFill>
                <a:latin typeface="Arial"/>
                <a:cs typeface="Arial"/>
              </a:rPr>
              <a:t>espositivo </a:t>
            </a:r>
            <a:r>
              <a:rPr sz="2300" b="1" spc="25" dirty="0">
                <a:solidFill>
                  <a:srgbClr val="001F5F"/>
                </a:solidFill>
                <a:latin typeface="Arial"/>
                <a:cs typeface="Arial"/>
              </a:rPr>
              <a:t>argomentativo  </a:t>
            </a:r>
            <a:r>
              <a:rPr sz="2300" b="1" spc="-35" dirty="0">
                <a:solidFill>
                  <a:srgbClr val="001F5F"/>
                </a:solidFill>
                <a:latin typeface="Arial"/>
                <a:cs typeface="Arial"/>
              </a:rPr>
              <a:t>su </a:t>
            </a:r>
            <a:r>
              <a:rPr sz="2300" b="1" spc="25" dirty="0">
                <a:solidFill>
                  <a:srgbClr val="001F5F"/>
                </a:solidFill>
                <a:latin typeface="Arial"/>
                <a:cs typeface="Arial"/>
              </a:rPr>
              <a:t>tematiche </a:t>
            </a:r>
            <a:r>
              <a:rPr sz="2300" b="1" spc="40" dirty="0">
                <a:solidFill>
                  <a:srgbClr val="001F5F"/>
                </a:solidFill>
                <a:latin typeface="Arial"/>
                <a:cs typeface="Arial"/>
              </a:rPr>
              <a:t>di</a:t>
            </a:r>
            <a:r>
              <a:rPr sz="2300" b="1" spc="1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b="1" spc="40" dirty="0">
                <a:solidFill>
                  <a:srgbClr val="001F5F"/>
                </a:solidFill>
                <a:latin typeface="Arial"/>
                <a:cs typeface="Arial"/>
              </a:rPr>
              <a:t>attualità.</a:t>
            </a:r>
            <a:endParaRPr sz="2300">
              <a:latin typeface="Arial"/>
              <a:cs typeface="Arial"/>
            </a:endParaRPr>
          </a:p>
          <a:p>
            <a:pPr marL="12700" marR="62230">
              <a:lnSpc>
                <a:spcPct val="80000"/>
              </a:lnSpc>
              <a:spcBef>
                <a:spcPts val="3015"/>
              </a:spcBef>
            </a:pPr>
            <a:r>
              <a:rPr sz="2300" spc="-35" dirty="0">
                <a:solidFill>
                  <a:srgbClr val="001F5F"/>
                </a:solidFill>
                <a:latin typeface="Arial"/>
                <a:cs typeface="Arial"/>
              </a:rPr>
              <a:t>La </a:t>
            </a:r>
            <a:r>
              <a:rPr sz="2300" spc="80" dirty="0">
                <a:solidFill>
                  <a:srgbClr val="001F5F"/>
                </a:solidFill>
                <a:latin typeface="Arial"/>
                <a:cs typeface="Arial"/>
              </a:rPr>
              <a:t>traccia </a:t>
            </a:r>
            <a:r>
              <a:rPr sz="2300" spc="140" dirty="0">
                <a:solidFill>
                  <a:srgbClr val="001F5F"/>
                </a:solidFill>
                <a:latin typeface="Arial"/>
                <a:cs typeface="Arial"/>
              </a:rPr>
              <a:t>proporrà </a:t>
            </a:r>
            <a:r>
              <a:rPr sz="2300" spc="120" dirty="0">
                <a:solidFill>
                  <a:srgbClr val="001F5F"/>
                </a:solidFill>
                <a:latin typeface="Arial"/>
                <a:cs typeface="Arial"/>
              </a:rPr>
              <a:t>problematiche </a:t>
            </a:r>
            <a:r>
              <a:rPr sz="2300" spc="85" dirty="0">
                <a:solidFill>
                  <a:srgbClr val="001F5F"/>
                </a:solidFill>
                <a:latin typeface="Arial"/>
                <a:cs typeface="Arial"/>
              </a:rPr>
              <a:t>vicine </a:t>
            </a:r>
            <a:r>
              <a:rPr sz="2300" spc="135" dirty="0">
                <a:solidFill>
                  <a:srgbClr val="001F5F"/>
                </a:solidFill>
                <a:latin typeface="Arial"/>
                <a:cs typeface="Arial"/>
              </a:rPr>
              <a:t>all’orizzonte  </a:t>
            </a:r>
            <a:r>
              <a:rPr sz="2300" spc="85" dirty="0">
                <a:solidFill>
                  <a:srgbClr val="001F5F"/>
                </a:solidFill>
                <a:latin typeface="Arial"/>
                <a:cs typeface="Arial"/>
              </a:rPr>
              <a:t>esperienziale </a:t>
            </a:r>
            <a:r>
              <a:rPr sz="2300" spc="95" dirty="0">
                <a:solidFill>
                  <a:srgbClr val="001F5F"/>
                </a:solidFill>
                <a:latin typeface="Arial"/>
                <a:cs typeface="Arial"/>
              </a:rPr>
              <a:t>delle </a:t>
            </a:r>
            <a:r>
              <a:rPr sz="2300" spc="90" dirty="0">
                <a:solidFill>
                  <a:srgbClr val="001F5F"/>
                </a:solidFill>
                <a:latin typeface="Arial"/>
                <a:cs typeface="Arial"/>
              </a:rPr>
              <a:t>studentesse </a:t>
            </a:r>
            <a:r>
              <a:rPr sz="2300" spc="5" dirty="0">
                <a:solidFill>
                  <a:srgbClr val="001F5F"/>
                </a:solidFill>
                <a:latin typeface="Arial"/>
                <a:cs typeface="Arial"/>
              </a:rPr>
              <a:t>e </a:t>
            </a:r>
            <a:r>
              <a:rPr sz="2300" spc="125" dirty="0">
                <a:solidFill>
                  <a:srgbClr val="001F5F"/>
                </a:solidFill>
                <a:latin typeface="Arial"/>
                <a:cs typeface="Arial"/>
              </a:rPr>
              <a:t>degli </a:t>
            </a:r>
            <a:r>
              <a:rPr sz="2300" spc="135" dirty="0">
                <a:solidFill>
                  <a:srgbClr val="001F5F"/>
                </a:solidFill>
                <a:latin typeface="Arial"/>
                <a:cs typeface="Arial"/>
              </a:rPr>
              <a:t>studenti </a:t>
            </a:r>
            <a:r>
              <a:rPr sz="2300" spc="5" dirty="0">
                <a:solidFill>
                  <a:srgbClr val="001F5F"/>
                </a:solidFill>
                <a:latin typeface="Arial"/>
                <a:cs typeface="Arial"/>
              </a:rPr>
              <a:t>e </a:t>
            </a:r>
            <a:r>
              <a:rPr sz="2300" spc="135" dirty="0">
                <a:solidFill>
                  <a:srgbClr val="001F5F"/>
                </a:solidFill>
                <a:latin typeface="Arial"/>
                <a:cs typeface="Arial"/>
              </a:rPr>
              <a:t>potrà  </a:t>
            </a:r>
            <a:r>
              <a:rPr sz="2300" spc="35" dirty="0">
                <a:solidFill>
                  <a:srgbClr val="001F5F"/>
                </a:solidFill>
                <a:latin typeface="Arial"/>
                <a:cs typeface="Arial"/>
              </a:rPr>
              <a:t>essere </a:t>
            </a:r>
            <a:r>
              <a:rPr sz="2300" spc="85" dirty="0">
                <a:solidFill>
                  <a:srgbClr val="001F5F"/>
                </a:solidFill>
                <a:latin typeface="Arial"/>
                <a:cs typeface="Arial"/>
              </a:rPr>
              <a:t>accompagnata </a:t>
            </a:r>
            <a:r>
              <a:rPr sz="2300" spc="80" dirty="0">
                <a:solidFill>
                  <a:srgbClr val="001F5F"/>
                </a:solidFill>
                <a:latin typeface="Arial"/>
                <a:cs typeface="Arial"/>
              </a:rPr>
              <a:t>da </a:t>
            </a:r>
            <a:r>
              <a:rPr sz="2300" spc="150" dirty="0">
                <a:solidFill>
                  <a:srgbClr val="001F5F"/>
                </a:solidFill>
                <a:latin typeface="Arial"/>
                <a:cs typeface="Arial"/>
              </a:rPr>
              <a:t>un </a:t>
            </a:r>
            <a:r>
              <a:rPr sz="2300" spc="75" dirty="0">
                <a:solidFill>
                  <a:srgbClr val="001F5F"/>
                </a:solidFill>
                <a:latin typeface="Arial"/>
                <a:cs typeface="Arial"/>
              </a:rPr>
              <a:t>breve </a:t>
            </a:r>
            <a:r>
              <a:rPr sz="2300" spc="114" dirty="0">
                <a:solidFill>
                  <a:srgbClr val="001F5F"/>
                </a:solidFill>
                <a:latin typeface="Arial"/>
                <a:cs typeface="Arial"/>
              </a:rPr>
              <a:t>testo </a:t>
            </a:r>
            <a:r>
              <a:rPr sz="2300" spc="160" dirty="0">
                <a:solidFill>
                  <a:srgbClr val="001F5F"/>
                </a:solidFill>
                <a:latin typeface="Arial"/>
                <a:cs typeface="Arial"/>
              </a:rPr>
              <a:t>di </a:t>
            </a:r>
            <a:r>
              <a:rPr sz="2300" spc="130" dirty="0">
                <a:solidFill>
                  <a:srgbClr val="001F5F"/>
                </a:solidFill>
                <a:latin typeface="Arial"/>
                <a:cs typeface="Arial"/>
              </a:rPr>
              <a:t>appoggio</a:t>
            </a:r>
            <a:r>
              <a:rPr sz="2300" spc="-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spc="55" dirty="0">
                <a:solidFill>
                  <a:srgbClr val="001F5F"/>
                </a:solidFill>
                <a:latin typeface="Arial"/>
                <a:cs typeface="Arial"/>
              </a:rPr>
              <a:t>che  </a:t>
            </a:r>
            <a:r>
              <a:rPr sz="2300" spc="110" dirty="0">
                <a:solidFill>
                  <a:srgbClr val="001F5F"/>
                </a:solidFill>
                <a:latin typeface="Arial"/>
                <a:cs typeface="Arial"/>
              </a:rPr>
              <a:t>fornisca </a:t>
            </a:r>
            <a:r>
              <a:rPr sz="2300" spc="145" dirty="0">
                <a:solidFill>
                  <a:srgbClr val="001F5F"/>
                </a:solidFill>
                <a:latin typeface="Arial"/>
                <a:cs typeface="Arial"/>
              </a:rPr>
              <a:t>ulteriori spunti </a:t>
            </a:r>
            <a:r>
              <a:rPr sz="2300" spc="160" dirty="0">
                <a:solidFill>
                  <a:srgbClr val="001F5F"/>
                </a:solidFill>
                <a:latin typeface="Arial"/>
                <a:cs typeface="Arial"/>
              </a:rPr>
              <a:t>di</a:t>
            </a:r>
            <a:r>
              <a:rPr sz="2300" spc="-1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spc="105" dirty="0">
                <a:solidFill>
                  <a:srgbClr val="001F5F"/>
                </a:solidFill>
                <a:latin typeface="Arial"/>
                <a:cs typeface="Arial"/>
              </a:rPr>
              <a:t>riflessione.</a:t>
            </a:r>
            <a:endParaRPr sz="2300">
              <a:latin typeface="Arial"/>
              <a:cs typeface="Arial"/>
            </a:endParaRPr>
          </a:p>
          <a:p>
            <a:pPr marL="12700" marR="5080">
              <a:lnSpc>
                <a:spcPct val="80000"/>
              </a:lnSpc>
              <a:spcBef>
                <a:spcPts val="3015"/>
              </a:spcBef>
            </a:pPr>
            <a:r>
              <a:rPr sz="2300" spc="-70" dirty="0">
                <a:solidFill>
                  <a:srgbClr val="001F5F"/>
                </a:solidFill>
                <a:latin typeface="Arial"/>
                <a:cs typeface="Arial"/>
              </a:rPr>
              <a:t>Si </a:t>
            </a:r>
            <a:r>
              <a:rPr sz="2300" b="1" spc="40" dirty="0">
                <a:solidFill>
                  <a:srgbClr val="001F5F"/>
                </a:solidFill>
                <a:latin typeface="Arial"/>
                <a:cs typeface="Arial"/>
              </a:rPr>
              <a:t>potrà </a:t>
            </a:r>
            <a:r>
              <a:rPr sz="2300" spc="100" dirty="0">
                <a:solidFill>
                  <a:srgbClr val="001F5F"/>
                </a:solidFill>
                <a:latin typeface="Arial"/>
                <a:cs typeface="Arial"/>
              </a:rPr>
              <a:t>richiedere </a:t>
            </a:r>
            <a:r>
              <a:rPr sz="2300" spc="70" dirty="0">
                <a:solidFill>
                  <a:srgbClr val="001F5F"/>
                </a:solidFill>
                <a:latin typeface="Arial"/>
                <a:cs typeface="Arial"/>
              </a:rPr>
              <a:t>al </a:t>
            </a:r>
            <a:r>
              <a:rPr sz="2300" spc="105" dirty="0">
                <a:solidFill>
                  <a:srgbClr val="001F5F"/>
                </a:solidFill>
                <a:latin typeface="Arial"/>
                <a:cs typeface="Arial"/>
              </a:rPr>
              <a:t>candidato </a:t>
            </a:r>
            <a:r>
              <a:rPr sz="2300" spc="160" dirty="0">
                <a:solidFill>
                  <a:srgbClr val="001F5F"/>
                </a:solidFill>
                <a:latin typeface="Arial"/>
                <a:cs typeface="Arial"/>
              </a:rPr>
              <a:t>di </a:t>
            </a:r>
            <a:r>
              <a:rPr sz="2300" spc="100" dirty="0">
                <a:solidFill>
                  <a:srgbClr val="001F5F"/>
                </a:solidFill>
                <a:latin typeface="Arial"/>
                <a:cs typeface="Arial"/>
              </a:rPr>
              <a:t>inserire </a:t>
            </a:r>
            <a:r>
              <a:rPr sz="2300" spc="150" dirty="0">
                <a:solidFill>
                  <a:srgbClr val="001F5F"/>
                </a:solidFill>
                <a:latin typeface="Arial"/>
                <a:cs typeface="Arial"/>
              </a:rPr>
              <a:t>un </a:t>
            </a:r>
            <a:r>
              <a:rPr sz="2300" spc="170" dirty="0">
                <a:solidFill>
                  <a:srgbClr val="001F5F"/>
                </a:solidFill>
                <a:latin typeface="Arial"/>
                <a:cs typeface="Arial"/>
              </a:rPr>
              <a:t>titolo  </a:t>
            </a:r>
            <a:r>
              <a:rPr sz="2300" spc="85" dirty="0">
                <a:solidFill>
                  <a:srgbClr val="001F5F"/>
                </a:solidFill>
                <a:latin typeface="Arial"/>
                <a:cs typeface="Arial"/>
              </a:rPr>
              <a:t>coerente </a:t>
            </a:r>
            <a:r>
              <a:rPr sz="2300" spc="105" dirty="0">
                <a:solidFill>
                  <a:srgbClr val="001F5F"/>
                </a:solidFill>
                <a:latin typeface="Arial"/>
                <a:cs typeface="Arial"/>
              </a:rPr>
              <a:t>allo </a:t>
            </a:r>
            <a:r>
              <a:rPr sz="2300" spc="125" dirty="0">
                <a:solidFill>
                  <a:srgbClr val="001F5F"/>
                </a:solidFill>
                <a:latin typeface="Arial"/>
                <a:cs typeface="Arial"/>
              </a:rPr>
              <a:t>svolgimento </a:t>
            </a:r>
            <a:r>
              <a:rPr sz="2300" dirty="0">
                <a:solidFill>
                  <a:srgbClr val="001F5F"/>
                </a:solidFill>
                <a:latin typeface="Arial"/>
                <a:cs typeface="Arial"/>
              </a:rPr>
              <a:t>e </a:t>
            </a:r>
            <a:r>
              <a:rPr sz="2300" spc="160" dirty="0">
                <a:solidFill>
                  <a:srgbClr val="001F5F"/>
                </a:solidFill>
                <a:latin typeface="Arial"/>
                <a:cs typeface="Arial"/>
              </a:rPr>
              <a:t>di </a:t>
            </a:r>
            <a:r>
              <a:rPr sz="2300" spc="110" dirty="0">
                <a:solidFill>
                  <a:srgbClr val="001F5F"/>
                </a:solidFill>
                <a:latin typeface="Arial"/>
                <a:cs typeface="Arial"/>
              </a:rPr>
              <a:t>organizzare </a:t>
            </a:r>
            <a:r>
              <a:rPr sz="2300" spc="150" dirty="0">
                <a:solidFill>
                  <a:srgbClr val="001F5F"/>
                </a:solidFill>
                <a:latin typeface="Arial"/>
                <a:cs typeface="Arial"/>
              </a:rPr>
              <a:t>il </a:t>
            </a:r>
            <a:r>
              <a:rPr sz="2300" spc="135" dirty="0">
                <a:solidFill>
                  <a:srgbClr val="001F5F"/>
                </a:solidFill>
                <a:latin typeface="Arial"/>
                <a:cs typeface="Arial"/>
              </a:rPr>
              <a:t>commento  </a:t>
            </a:r>
            <a:r>
              <a:rPr sz="2300" spc="95" dirty="0">
                <a:solidFill>
                  <a:srgbClr val="001F5F"/>
                </a:solidFill>
                <a:latin typeface="Arial"/>
                <a:cs typeface="Arial"/>
              </a:rPr>
              <a:t>attraverso una </a:t>
            </a:r>
            <a:r>
              <a:rPr sz="2300" spc="70" dirty="0">
                <a:solidFill>
                  <a:srgbClr val="001F5F"/>
                </a:solidFill>
                <a:latin typeface="Arial"/>
                <a:cs typeface="Arial"/>
              </a:rPr>
              <a:t>scansione </a:t>
            </a:r>
            <a:r>
              <a:rPr sz="2300" spc="114" dirty="0">
                <a:solidFill>
                  <a:srgbClr val="001F5F"/>
                </a:solidFill>
                <a:latin typeface="Arial"/>
                <a:cs typeface="Arial"/>
              </a:rPr>
              <a:t>interna, </a:t>
            </a:r>
            <a:r>
              <a:rPr sz="2300" spc="100" dirty="0">
                <a:solidFill>
                  <a:srgbClr val="001F5F"/>
                </a:solidFill>
                <a:latin typeface="Arial"/>
                <a:cs typeface="Arial"/>
              </a:rPr>
              <a:t>con </a:t>
            </a:r>
            <a:r>
              <a:rPr sz="2300" spc="110" dirty="0">
                <a:solidFill>
                  <a:srgbClr val="001F5F"/>
                </a:solidFill>
                <a:latin typeface="Arial"/>
                <a:cs typeface="Arial"/>
              </a:rPr>
              <a:t>paragrafi </a:t>
            </a:r>
            <a:r>
              <a:rPr sz="2300" spc="175" dirty="0">
                <a:solidFill>
                  <a:srgbClr val="001F5F"/>
                </a:solidFill>
                <a:latin typeface="Arial"/>
                <a:cs typeface="Arial"/>
              </a:rPr>
              <a:t>muniti</a:t>
            </a:r>
            <a:r>
              <a:rPr sz="2300" spc="-11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spc="155" dirty="0">
                <a:solidFill>
                  <a:srgbClr val="001F5F"/>
                </a:solidFill>
                <a:latin typeface="Arial"/>
                <a:cs typeface="Arial"/>
              </a:rPr>
              <a:t>di  </a:t>
            </a:r>
            <a:r>
              <a:rPr sz="2300" spc="150" dirty="0">
                <a:solidFill>
                  <a:srgbClr val="001F5F"/>
                </a:solidFill>
                <a:latin typeface="Arial"/>
                <a:cs typeface="Arial"/>
              </a:rPr>
              <a:t>un</a:t>
            </a:r>
            <a:r>
              <a:rPr sz="2300" spc="7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00" spc="155" dirty="0">
                <a:solidFill>
                  <a:srgbClr val="001F5F"/>
                </a:solidFill>
                <a:latin typeface="Arial"/>
                <a:cs typeface="Arial"/>
              </a:rPr>
              <a:t>titolo.</a:t>
            </a:r>
            <a:endParaRPr sz="2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47644" y="1607789"/>
            <a:ext cx="2510028" cy="4496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48560" y="332625"/>
            <a:ext cx="4176522" cy="864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Sergio </a:t>
            </a:r>
            <a:r>
              <a:rPr spc="15" dirty="0"/>
              <a:t>Blazina </a:t>
            </a:r>
            <a:r>
              <a:rPr spc="30" dirty="0"/>
              <a:t>, </a:t>
            </a:r>
            <a:r>
              <a:rPr spc="45" dirty="0"/>
              <a:t>Dirigente </a:t>
            </a:r>
            <a:r>
              <a:rPr spc="25" dirty="0"/>
              <a:t>Tecnico </a:t>
            </a:r>
            <a:r>
              <a:rPr spc="-55" dirty="0"/>
              <a:t>– </a:t>
            </a:r>
            <a:r>
              <a:rPr spc="40" dirty="0"/>
              <a:t>Corpo </a:t>
            </a:r>
            <a:r>
              <a:rPr spc="45" dirty="0"/>
              <a:t>ispettivo  </a:t>
            </a:r>
            <a:r>
              <a:rPr spc="40" dirty="0"/>
              <a:t>Ufficio </a:t>
            </a:r>
            <a:r>
              <a:rPr spc="15" dirty="0"/>
              <a:t>Scolastico </a:t>
            </a:r>
            <a:r>
              <a:rPr spc="20" dirty="0"/>
              <a:t>Regionale </a:t>
            </a:r>
            <a:r>
              <a:rPr spc="40" dirty="0"/>
              <a:t>per </a:t>
            </a:r>
            <a:r>
              <a:rPr spc="60" dirty="0"/>
              <a:t>il </a:t>
            </a:r>
            <a:r>
              <a:rPr spc="25" dirty="0"/>
              <a:t>Piemonte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668" y="2194305"/>
            <a:ext cx="3549015" cy="1224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75" dirty="0"/>
              <a:t>Occorre </a:t>
            </a:r>
            <a:r>
              <a:rPr sz="2400" spc="120" dirty="0"/>
              <a:t>distinguere</a:t>
            </a:r>
            <a:r>
              <a:rPr sz="2400" spc="100" dirty="0"/>
              <a:t> </a:t>
            </a:r>
            <a:r>
              <a:rPr sz="2400" spc="114" dirty="0"/>
              <a:t>tra:</a:t>
            </a:r>
            <a:endParaRPr sz="2400"/>
          </a:p>
          <a:p>
            <a:pPr>
              <a:lnSpc>
                <a:spcPct val="100000"/>
              </a:lnSpc>
            </a:pPr>
            <a:endParaRPr sz="3200">
              <a:latin typeface="Times New Roman"/>
              <a:cs typeface="Times New Roman"/>
            </a:endParaRPr>
          </a:p>
          <a:p>
            <a:pPr marL="109855">
              <a:lnSpc>
                <a:spcPct val="100000"/>
              </a:lnSpc>
              <a:spcBef>
                <a:spcPts val="5"/>
              </a:spcBef>
            </a:pPr>
            <a:r>
              <a:rPr sz="2400" b="1" spc="35" dirty="0">
                <a:latin typeface="Arial"/>
                <a:cs typeface="Arial"/>
              </a:rPr>
              <a:t>competenze </a:t>
            </a:r>
            <a:r>
              <a:rPr sz="2400" b="1" spc="40" dirty="0">
                <a:latin typeface="Arial"/>
                <a:cs typeface="Arial"/>
              </a:rPr>
              <a:t>di</a:t>
            </a:r>
            <a:r>
              <a:rPr sz="2400" b="1" spc="80" dirty="0">
                <a:latin typeface="Arial"/>
                <a:cs typeface="Arial"/>
              </a:rPr>
              <a:t> </a:t>
            </a:r>
            <a:r>
              <a:rPr sz="2400" b="1" spc="-15" dirty="0">
                <a:latin typeface="Arial"/>
                <a:cs typeface="Arial"/>
              </a:rPr>
              <a:t>base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68" y="4693996"/>
            <a:ext cx="34093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35" dirty="0">
                <a:solidFill>
                  <a:srgbClr val="001F5F"/>
                </a:solidFill>
                <a:latin typeface="Arial"/>
                <a:cs typeface="Arial"/>
              </a:rPr>
              <a:t>competenze</a:t>
            </a:r>
            <a:r>
              <a:rPr sz="2400" b="1" spc="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15" dirty="0">
                <a:solidFill>
                  <a:srgbClr val="001F5F"/>
                </a:solidFill>
                <a:latin typeface="Arial"/>
                <a:cs typeface="Arial"/>
              </a:rPr>
              <a:t>specifiche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98192" y="1644395"/>
            <a:ext cx="4443983" cy="4434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48560" y="332625"/>
            <a:ext cx="4176522" cy="864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27982" y="3154045"/>
            <a:ext cx="576580" cy="288290"/>
          </a:xfrm>
          <a:custGeom>
            <a:avLst/>
            <a:gdLst/>
            <a:ahLst/>
            <a:cxnLst/>
            <a:rect l="l" t="t" r="r" b="b"/>
            <a:pathLst>
              <a:path w="576579" h="288289">
                <a:moveTo>
                  <a:pt x="432053" y="0"/>
                </a:moveTo>
                <a:lnTo>
                  <a:pt x="432053" y="72008"/>
                </a:lnTo>
                <a:lnTo>
                  <a:pt x="0" y="72008"/>
                </a:lnTo>
                <a:lnTo>
                  <a:pt x="0" y="216026"/>
                </a:lnTo>
                <a:lnTo>
                  <a:pt x="432053" y="216026"/>
                </a:lnTo>
                <a:lnTo>
                  <a:pt x="432053" y="288035"/>
                </a:lnTo>
                <a:lnTo>
                  <a:pt x="576071" y="144017"/>
                </a:lnTo>
                <a:lnTo>
                  <a:pt x="432053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00422" y="3087623"/>
            <a:ext cx="642620" cy="421005"/>
          </a:xfrm>
          <a:custGeom>
            <a:avLst/>
            <a:gdLst/>
            <a:ahLst/>
            <a:cxnLst/>
            <a:rect l="l" t="t" r="r" b="b"/>
            <a:pathLst>
              <a:path w="642620" h="421004">
                <a:moveTo>
                  <a:pt x="432053" y="0"/>
                </a:moveTo>
                <a:lnTo>
                  <a:pt x="432053" y="110871"/>
                </a:lnTo>
                <a:lnTo>
                  <a:pt x="0" y="110871"/>
                </a:lnTo>
                <a:lnTo>
                  <a:pt x="0" y="309879"/>
                </a:lnTo>
                <a:lnTo>
                  <a:pt x="432053" y="309879"/>
                </a:lnTo>
                <a:lnTo>
                  <a:pt x="432053" y="420877"/>
                </a:lnTo>
                <a:lnTo>
                  <a:pt x="511809" y="341122"/>
                </a:lnTo>
                <a:lnTo>
                  <a:pt x="465074" y="341122"/>
                </a:lnTo>
                <a:lnTo>
                  <a:pt x="465074" y="276987"/>
                </a:lnTo>
                <a:lnTo>
                  <a:pt x="33019" y="276987"/>
                </a:lnTo>
                <a:lnTo>
                  <a:pt x="33019" y="143890"/>
                </a:lnTo>
                <a:lnTo>
                  <a:pt x="465074" y="143890"/>
                </a:lnTo>
                <a:lnTo>
                  <a:pt x="465074" y="79628"/>
                </a:lnTo>
                <a:lnTo>
                  <a:pt x="511682" y="79628"/>
                </a:lnTo>
                <a:lnTo>
                  <a:pt x="432053" y="0"/>
                </a:lnTo>
                <a:close/>
              </a:path>
              <a:path w="642620" h="421004">
                <a:moveTo>
                  <a:pt x="511682" y="79628"/>
                </a:moveTo>
                <a:lnTo>
                  <a:pt x="465074" y="79628"/>
                </a:lnTo>
                <a:lnTo>
                  <a:pt x="595884" y="210438"/>
                </a:lnTo>
                <a:lnTo>
                  <a:pt x="465074" y="341122"/>
                </a:lnTo>
                <a:lnTo>
                  <a:pt x="511809" y="341122"/>
                </a:lnTo>
                <a:lnTo>
                  <a:pt x="642492" y="210438"/>
                </a:lnTo>
                <a:lnTo>
                  <a:pt x="511682" y="79628"/>
                </a:lnTo>
                <a:close/>
              </a:path>
              <a:path w="642620" h="421004">
                <a:moveTo>
                  <a:pt x="476123" y="106299"/>
                </a:moveTo>
                <a:lnTo>
                  <a:pt x="476123" y="154939"/>
                </a:lnTo>
                <a:lnTo>
                  <a:pt x="44068" y="154939"/>
                </a:lnTo>
                <a:lnTo>
                  <a:pt x="44068" y="265938"/>
                </a:lnTo>
                <a:lnTo>
                  <a:pt x="476123" y="265938"/>
                </a:lnTo>
                <a:lnTo>
                  <a:pt x="476123" y="314578"/>
                </a:lnTo>
                <a:lnTo>
                  <a:pt x="502665" y="288036"/>
                </a:lnTo>
                <a:lnTo>
                  <a:pt x="487044" y="288036"/>
                </a:lnTo>
                <a:lnTo>
                  <a:pt x="487044" y="254888"/>
                </a:lnTo>
                <a:lnTo>
                  <a:pt x="55117" y="254888"/>
                </a:lnTo>
                <a:lnTo>
                  <a:pt x="55117" y="165862"/>
                </a:lnTo>
                <a:lnTo>
                  <a:pt x="487044" y="165862"/>
                </a:lnTo>
                <a:lnTo>
                  <a:pt x="487044" y="132841"/>
                </a:lnTo>
                <a:lnTo>
                  <a:pt x="502665" y="132841"/>
                </a:lnTo>
                <a:lnTo>
                  <a:pt x="476123" y="106299"/>
                </a:lnTo>
                <a:close/>
              </a:path>
              <a:path w="642620" h="421004">
                <a:moveTo>
                  <a:pt x="502665" y="132841"/>
                </a:moveTo>
                <a:lnTo>
                  <a:pt x="487044" y="132841"/>
                </a:lnTo>
                <a:lnTo>
                  <a:pt x="564768" y="210438"/>
                </a:lnTo>
                <a:lnTo>
                  <a:pt x="487044" y="288036"/>
                </a:lnTo>
                <a:lnTo>
                  <a:pt x="502665" y="288036"/>
                </a:lnTo>
                <a:lnTo>
                  <a:pt x="580263" y="210438"/>
                </a:lnTo>
                <a:lnTo>
                  <a:pt x="502665" y="13284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427982" y="4725923"/>
            <a:ext cx="576580" cy="288290"/>
          </a:xfrm>
          <a:custGeom>
            <a:avLst/>
            <a:gdLst/>
            <a:ahLst/>
            <a:cxnLst/>
            <a:rect l="l" t="t" r="r" b="b"/>
            <a:pathLst>
              <a:path w="576579" h="288289">
                <a:moveTo>
                  <a:pt x="432053" y="0"/>
                </a:moveTo>
                <a:lnTo>
                  <a:pt x="432053" y="72008"/>
                </a:lnTo>
                <a:lnTo>
                  <a:pt x="0" y="72008"/>
                </a:lnTo>
                <a:lnTo>
                  <a:pt x="0" y="216026"/>
                </a:lnTo>
                <a:lnTo>
                  <a:pt x="432053" y="216026"/>
                </a:lnTo>
                <a:lnTo>
                  <a:pt x="432053" y="288036"/>
                </a:lnTo>
                <a:lnTo>
                  <a:pt x="576071" y="144018"/>
                </a:lnTo>
                <a:lnTo>
                  <a:pt x="432053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00422" y="4659503"/>
            <a:ext cx="642620" cy="421005"/>
          </a:xfrm>
          <a:custGeom>
            <a:avLst/>
            <a:gdLst/>
            <a:ahLst/>
            <a:cxnLst/>
            <a:rect l="l" t="t" r="r" b="b"/>
            <a:pathLst>
              <a:path w="642620" h="421004">
                <a:moveTo>
                  <a:pt x="432053" y="0"/>
                </a:moveTo>
                <a:lnTo>
                  <a:pt x="432053" y="110871"/>
                </a:lnTo>
                <a:lnTo>
                  <a:pt x="0" y="110871"/>
                </a:lnTo>
                <a:lnTo>
                  <a:pt x="0" y="309880"/>
                </a:lnTo>
                <a:lnTo>
                  <a:pt x="432053" y="309880"/>
                </a:lnTo>
                <a:lnTo>
                  <a:pt x="432053" y="420751"/>
                </a:lnTo>
                <a:lnTo>
                  <a:pt x="511731" y="341122"/>
                </a:lnTo>
                <a:lnTo>
                  <a:pt x="465074" y="341122"/>
                </a:lnTo>
                <a:lnTo>
                  <a:pt x="465074" y="276860"/>
                </a:lnTo>
                <a:lnTo>
                  <a:pt x="33019" y="276860"/>
                </a:lnTo>
                <a:lnTo>
                  <a:pt x="33019" y="143891"/>
                </a:lnTo>
                <a:lnTo>
                  <a:pt x="465074" y="143891"/>
                </a:lnTo>
                <a:lnTo>
                  <a:pt x="465074" y="79629"/>
                </a:lnTo>
                <a:lnTo>
                  <a:pt x="511682" y="79629"/>
                </a:lnTo>
                <a:lnTo>
                  <a:pt x="432053" y="0"/>
                </a:lnTo>
                <a:close/>
              </a:path>
              <a:path w="642620" h="421004">
                <a:moveTo>
                  <a:pt x="511682" y="79629"/>
                </a:moveTo>
                <a:lnTo>
                  <a:pt x="465074" y="79629"/>
                </a:lnTo>
                <a:lnTo>
                  <a:pt x="595884" y="210439"/>
                </a:lnTo>
                <a:lnTo>
                  <a:pt x="465074" y="341122"/>
                </a:lnTo>
                <a:lnTo>
                  <a:pt x="511731" y="341122"/>
                </a:lnTo>
                <a:lnTo>
                  <a:pt x="642492" y="210439"/>
                </a:lnTo>
                <a:lnTo>
                  <a:pt x="511682" y="79629"/>
                </a:lnTo>
                <a:close/>
              </a:path>
              <a:path w="642620" h="421004">
                <a:moveTo>
                  <a:pt x="476123" y="106172"/>
                </a:moveTo>
                <a:lnTo>
                  <a:pt x="476123" y="154940"/>
                </a:lnTo>
                <a:lnTo>
                  <a:pt x="44068" y="154940"/>
                </a:lnTo>
                <a:lnTo>
                  <a:pt x="44068" y="265938"/>
                </a:lnTo>
                <a:lnTo>
                  <a:pt x="476123" y="265938"/>
                </a:lnTo>
                <a:lnTo>
                  <a:pt x="476123" y="314579"/>
                </a:lnTo>
                <a:lnTo>
                  <a:pt x="502666" y="288036"/>
                </a:lnTo>
                <a:lnTo>
                  <a:pt x="487044" y="288036"/>
                </a:lnTo>
                <a:lnTo>
                  <a:pt x="487044" y="254889"/>
                </a:lnTo>
                <a:lnTo>
                  <a:pt x="55117" y="254889"/>
                </a:lnTo>
                <a:lnTo>
                  <a:pt x="55117" y="165862"/>
                </a:lnTo>
                <a:lnTo>
                  <a:pt x="487044" y="165862"/>
                </a:lnTo>
                <a:lnTo>
                  <a:pt x="487044" y="132715"/>
                </a:lnTo>
                <a:lnTo>
                  <a:pt x="502633" y="132715"/>
                </a:lnTo>
                <a:lnTo>
                  <a:pt x="476123" y="106172"/>
                </a:lnTo>
                <a:close/>
              </a:path>
              <a:path w="642620" h="421004">
                <a:moveTo>
                  <a:pt x="502633" y="132715"/>
                </a:moveTo>
                <a:lnTo>
                  <a:pt x="487044" y="132715"/>
                </a:lnTo>
                <a:lnTo>
                  <a:pt x="564768" y="210439"/>
                </a:lnTo>
                <a:lnTo>
                  <a:pt x="487044" y="288036"/>
                </a:lnTo>
                <a:lnTo>
                  <a:pt x="502666" y="288036"/>
                </a:lnTo>
                <a:lnTo>
                  <a:pt x="580263" y="210439"/>
                </a:lnTo>
                <a:lnTo>
                  <a:pt x="502633" y="13271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36540" y="2393442"/>
            <a:ext cx="3763010" cy="1809750"/>
          </a:xfrm>
          <a:custGeom>
            <a:avLst/>
            <a:gdLst/>
            <a:ahLst/>
            <a:cxnLst/>
            <a:rect l="l" t="t" r="r" b="b"/>
            <a:pathLst>
              <a:path w="3763009" h="1809750">
                <a:moveTo>
                  <a:pt x="3735451" y="0"/>
                </a:moveTo>
                <a:lnTo>
                  <a:pt x="27559" y="0"/>
                </a:lnTo>
                <a:lnTo>
                  <a:pt x="16823" y="2160"/>
                </a:lnTo>
                <a:lnTo>
                  <a:pt x="8064" y="8048"/>
                </a:lnTo>
                <a:lnTo>
                  <a:pt x="2162" y="16769"/>
                </a:lnTo>
                <a:lnTo>
                  <a:pt x="0" y="27432"/>
                </a:lnTo>
                <a:lnTo>
                  <a:pt x="0" y="1781810"/>
                </a:lnTo>
                <a:lnTo>
                  <a:pt x="2162" y="1792472"/>
                </a:lnTo>
                <a:lnTo>
                  <a:pt x="8064" y="1801193"/>
                </a:lnTo>
                <a:lnTo>
                  <a:pt x="16823" y="1807081"/>
                </a:lnTo>
                <a:lnTo>
                  <a:pt x="27559" y="1809242"/>
                </a:lnTo>
                <a:lnTo>
                  <a:pt x="3735451" y="1809242"/>
                </a:lnTo>
                <a:lnTo>
                  <a:pt x="3746186" y="1807081"/>
                </a:lnTo>
                <a:lnTo>
                  <a:pt x="3754945" y="1801193"/>
                </a:lnTo>
                <a:lnTo>
                  <a:pt x="3760847" y="1792472"/>
                </a:lnTo>
                <a:lnTo>
                  <a:pt x="3763010" y="1781810"/>
                </a:lnTo>
                <a:lnTo>
                  <a:pt x="3763010" y="1776222"/>
                </a:lnTo>
                <a:lnTo>
                  <a:pt x="33020" y="1776222"/>
                </a:lnTo>
                <a:lnTo>
                  <a:pt x="33020" y="32893"/>
                </a:lnTo>
                <a:lnTo>
                  <a:pt x="3763010" y="32893"/>
                </a:lnTo>
                <a:lnTo>
                  <a:pt x="3763010" y="27432"/>
                </a:lnTo>
                <a:lnTo>
                  <a:pt x="3760847" y="16769"/>
                </a:lnTo>
                <a:lnTo>
                  <a:pt x="3754945" y="8048"/>
                </a:lnTo>
                <a:lnTo>
                  <a:pt x="3746186" y="2160"/>
                </a:lnTo>
                <a:lnTo>
                  <a:pt x="3735451" y="0"/>
                </a:lnTo>
                <a:close/>
              </a:path>
              <a:path w="3763009" h="1809750">
                <a:moveTo>
                  <a:pt x="3763010" y="32893"/>
                </a:moveTo>
                <a:lnTo>
                  <a:pt x="3729990" y="32893"/>
                </a:lnTo>
                <a:lnTo>
                  <a:pt x="3729990" y="1776222"/>
                </a:lnTo>
                <a:lnTo>
                  <a:pt x="3763010" y="1776222"/>
                </a:lnTo>
                <a:lnTo>
                  <a:pt x="3763010" y="32893"/>
                </a:lnTo>
                <a:close/>
              </a:path>
              <a:path w="3763009" h="1809750">
                <a:moveTo>
                  <a:pt x="3718941" y="43942"/>
                </a:moveTo>
                <a:lnTo>
                  <a:pt x="44069" y="43942"/>
                </a:lnTo>
                <a:lnTo>
                  <a:pt x="44069" y="1765300"/>
                </a:lnTo>
                <a:lnTo>
                  <a:pt x="3718941" y="1765300"/>
                </a:lnTo>
                <a:lnTo>
                  <a:pt x="3718941" y="1754251"/>
                </a:lnTo>
                <a:lnTo>
                  <a:pt x="54990" y="1754251"/>
                </a:lnTo>
                <a:lnTo>
                  <a:pt x="54990" y="54991"/>
                </a:lnTo>
                <a:lnTo>
                  <a:pt x="3718941" y="54991"/>
                </a:lnTo>
                <a:lnTo>
                  <a:pt x="3718941" y="43942"/>
                </a:lnTo>
                <a:close/>
              </a:path>
              <a:path w="3763009" h="1809750">
                <a:moveTo>
                  <a:pt x="3718941" y="54991"/>
                </a:moveTo>
                <a:lnTo>
                  <a:pt x="3707891" y="54991"/>
                </a:lnTo>
                <a:lnTo>
                  <a:pt x="3707891" y="1754251"/>
                </a:lnTo>
                <a:lnTo>
                  <a:pt x="3718941" y="1754251"/>
                </a:lnTo>
                <a:lnTo>
                  <a:pt x="3718941" y="54991"/>
                </a:lnTo>
                <a:close/>
              </a:path>
            </a:pathLst>
          </a:custGeom>
          <a:solidFill>
            <a:srgbClr val="EB63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443854" y="2420823"/>
            <a:ext cx="354647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Char char="•"/>
              <a:tabLst>
                <a:tab pos="299085" algn="l"/>
                <a:tab pos="299720" algn="l"/>
              </a:tabLst>
            </a:pPr>
            <a:r>
              <a:rPr sz="1800" spc="80" dirty="0">
                <a:solidFill>
                  <a:srgbClr val="001F5F"/>
                </a:solidFill>
                <a:latin typeface="Arial"/>
                <a:cs typeface="Arial"/>
              </a:rPr>
              <a:t>padronanza</a:t>
            </a:r>
            <a:r>
              <a:rPr sz="1800" spc="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80" dirty="0">
                <a:solidFill>
                  <a:srgbClr val="001F5F"/>
                </a:solidFill>
                <a:latin typeface="Arial"/>
                <a:cs typeface="Arial"/>
              </a:rPr>
              <a:t>grammaticale</a:t>
            </a:r>
            <a:endParaRPr sz="1800">
              <a:latin typeface="Arial"/>
              <a:cs typeface="Arial"/>
            </a:endParaRPr>
          </a:p>
          <a:p>
            <a:pPr marL="299085" marR="5080" indent="-286385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800" spc="50" dirty="0">
                <a:solidFill>
                  <a:srgbClr val="001F5F"/>
                </a:solidFill>
                <a:latin typeface="Arial"/>
                <a:cs typeface="Arial"/>
              </a:rPr>
              <a:t>capacità </a:t>
            </a:r>
            <a:r>
              <a:rPr sz="1800" spc="120" dirty="0">
                <a:solidFill>
                  <a:srgbClr val="001F5F"/>
                </a:solidFill>
                <a:latin typeface="Arial"/>
                <a:cs typeface="Arial"/>
              </a:rPr>
              <a:t>di </a:t>
            </a:r>
            <a:r>
              <a:rPr sz="1800" spc="85" dirty="0">
                <a:solidFill>
                  <a:srgbClr val="001F5F"/>
                </a:solidFill>
                <a:latin typeface="Arial"/>
                <a:cs typeface="Arial"/>
              </a:rPr>
              <a:t>costruire </a:t>
            </a:r>
            <a:r>
              <a:rPr sz="1800" spc="114" dirty="0">
                <a:solidFill>
                  <a:srgbClr val="001F5F"/>
                </a:solidFill>
                <a:latin typeface="Arial"/>
                <a:cs typeface="Arial"/>
              </a:rPr>
              <a:t>un </a:t>
            </a:r>
            <a:r>
              <a:rPr sz="1800" spc="85" dirty="0">
                <a:solidFill>
                  <a:srgbClr val="001F5F"/>
                </a:solidFill>
                <a:latin typeface="Arial"/>
                <a:cs typeface="Arial"/>
              </a:rPr>
              <a:t>testo  </a:t>
            </a:r>
            <a:r>
              <a:rPr sz="1800" spc="65" dirty="0">
                <a:solidFill>
                  <a:srgbClr val="001F5F"/>
                </a:solidFill>
                <a:latin typeface="Arial"/>
                <a:cs typeface="Arial"/>
              </a:rPr>
              <a:t>coerente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e</a:t>
            </a:r>
            <a:r>
              <a:rPr sz="1800" spc="5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45" dirty="0">
                <a:solidFill>
                  <a:srgbClr val="001F5F"/>
                </a:solidFill>
                <a:latin typeface="Arial"/>
                <a:cs typeface="Arial"/>
              </a:rPr>
              <a:t>coeso</a:t>
            </a:r>
            <a:endParaRPr sz="1800">
              <a:latin typeface="Arial"/>
              <a:cs typeface="Arial"/>
            </a:endParaRPr>
          </a:p>
          <a:p>
            <a:pPr marL="299085" marR="172085" indent="-286385">
              <a:lnSpc>
                <a:spcPct val="100000"/>
              </a:lnSpc>
              <a:buChar char="•"/>
              <a:tabLst>
                <a:tab pos="299085" algn="l"/>
                <a:tab pos="299720" algn="l"/>
              </a:tabLst>
            </a:pPr>
            <a:r>
              <a:rPr sz="1800" spc="85" dirty="0">
                <a:solidFill>
                  <a:srgbClr val="001F5F"/>
                </a:solidFill>
                <a:latin typeface="Arial"/>
                <a:cs typeface="Arial"/>
              </a:rPr>
              <a:t>sufficiente </a:t>
            </a:r>
            <a:r>
              <a:rPr sz="1800" spc="50" dirty="0">
                <a:solidFill>
                  <a:srgbClr val="001F5F"/>
                </a:solidFill>
                <a:latin typeface="Arial"/>
                <a:cs typeface="Arial"/>
              </a:rPr>
              <a:t>capacità </a:t>
            </a:r>
            <a:r>
              <a:rPr sz="1800" spc="80" dirty="0">
                <a:solidFill>
                  <a:srgbClr val="001F5F"/>
                </a:solidFill>
                <a:latin typeface="Arial"/>
                <a:cs typeface="Arial"/>
              </a:rPr>
              <a:t>nell'uso  </a:t>
            </a:r>
            <a:r>
              <a:rPr sz="1800" spc="95" dirty="0">
                <a:solidFill>
                  <a:srgbClr val="001F5F"/>
                </a:solidFill>
                <a:latin typeface="Arial"/>
                <a:cs typeface="Arial"/>
              </a:rPr>
              <a:t>dell'interpunzione</a:t>
            </a:r>
            <a:endParaRPr sz="18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5"/>
              </a:spcBef>
              <a:buChar char="•"/>
              <a:tabLst>
                <a:tab pos="299085" algn="l"/>
                <a:tab pos="299720" algn="l"/>
              </a:tabLst>
            </a:pPr>
            <a:r>
              <a:rPr sz="1800" spc="120" dirty="0">
                <a:solidFill>
                  <a:srgbClr val="001F5F"/>
                </a:solidFill>
                <a:latin typeface="Arial"/>
                <a:cs typeface="Arial"/>
              </a:rPr>
              <a:t>dominio </a:t>
            </a:r>
            <a:r>
              <a:rPr sz="1800" spc="40" dirty="0">
                <a:solidFill>
                  <a:srgbClr val="001F5F"/>
                </a:solidFill>
                <a:latin typeface="Arial"/>
                <a:cs typeface="Arial"/>
              </a:rPr>
              <a:t>lessicale</a:t>
            </a:r>
            <a:r>
              <a:rPr sz="1800" spc="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75" dirty="0">
                <a:solidFill>
                  <a:srgbClr val="001F5F"/>
                </a:solidFill>
                <a:latin typeface="Arial"/>
                <a:cs typeface="Arial"/>
              </a:rPr>
              <a:t>adeguato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336540" y="4698365"/>
            <a:ext cx="3763010" cy="1255395"/>
          </a:xfrm>
          <a:custGeom>
            <a:avLst/>
            <a:gdLst/>
            <a:ahLst/>
            <a:cxnLst/>
            <a:rect l="l" t="t" r="r" b="b"/>
            <a:pathLst>
              <a:path w="3763009" h="1255395">
                <a:moveTo>
                  <a:pt x="3735451" y="0"/>
                </a:moveTo>
                <a:lnTo>
                  <a:pt x="27559" y="0"/>
                </a:lnTo>
                <a:lnTo>
                  <a:pt x="16823" y="2162"/>
                </a:lnTo>
                <a:lnTo>
                  <a:pt x="8064" y="8064"/>
                </a:lnTo>
                <a:lnTo>
                  <a:pt x="2162" y="16823"/>
                </a:lnTo>
                <a:lnTo>
                  <a:pt x="0" y="27559"/>
                </a:lnTo>
                <a:lnTo>
                  <a:pt x="0" y="1227848"/>
                </a:lnTo>
                <a:lnTo>
                  <a:pt x="2162" y="1238552"/>
                </a:lnTo>
                <a:lnTo>
                  <a:pt x="8064" y="1247292"/>
                </a:lnTo>
                <a:lnTo>
                  <a:pt x="16823" y="1253184"/>
                </a:lnTo>
                <a:lnTo>
                  <a:pt x="27559" y="1255344"/>
                </a:lnTo>
                <a:lnTo>
                  <a:pt x="3735451" y="1255344"/>
                </a:lnTo>
                <a:lnTo>
                  <a:pt x="3746186" y="1253184"/>
                </a:lnTo>
                <a:lnTo>
                  <a:pt x="3754945" y="1247292"/>
                </a:lnTo>
                <a:lnTo>
                  <a:pt x="3760847" y="1238552"/>
                </a:lnTo>
                <a:lnTo>
                  <a:pt x="3763010" y="1227848"/>
                </a:lnTo>
                <a:lnTo>
                  <a:pt x="3763010" y="1222349"/>
                </a:lnTo>
                <a:lnTo>
                  <a:pt x="33020" y="1222349"/>
                </a:lnTo>
                <a:lnTo>
                  <a:pt x="33020" y="33020"/>
                </a:lnTo>
                <a:lnTo>
                  <a:pt x="3763010" y="33020"/>
                </a:lnTo>
                <a:lnTo>
                  <a:pt x="3763010" y="27559"/>
                </a:lnTo>
                <a:lnTo>
                  <a:pt x="3760847" y="16823"/>
                </a:lnTo>
                <a:lnTo>
                  <a:pt x="3754945" y="8064"/>
                </a:lnTo>
                <a:lnTo>
                  <a:pt x="3746186" y="2162"/>
                </a:lnTo>
                <a:lnTo>
                  <a:pt x="3735451" y="0"/>
                </a:lnTo>
                <a:close/>
              </a:path>
              <a:path w="3763009" h="1255395">
                <a:moveTo>
                  <a:pt x="3763010" y="33020"/>
                </a:moveTo>
                <a:lnTo>
                  <a:pt x="3729990" y="33020"/>
                </a:lnTo>
                <a:lnTo>
                  <a:pt x="3729990" y="1222349"/>
                </a:lnTo>
                <a:lnTo>
                  <a:pt x="3763010" y="1222349"/>
                </a:lnTo>
                <a:lnTo>
                  <a:pt x="3763010" y="33020"/>
                </a:lnTo>
                <a:close/>
              </a:path>
              <a:path w="3763009" h="1255395">
                <a:moveTo>
                  <a:pt x="3718941" y="44068"/>
                </a:moveTo>
                <a:lnTo>
                  <a:pt x="44069" y="44068"/>
                </a:lnTo>
                <a:lnTo>
                  <a:pt x="44069" y="1211351"/>
                </a:lnTo>
                <a:lnTo>
                  <a:pt x="3718941" y="1211351"/>
                </a:lnTo>
                <a:lnTo>
                  <a:pt x="3718941" y="1200353"/>
                </a:lnTo>
                <a:lnTo>
                  <a:pt x="54990" y="1200353"/>
                </a:lnTo>
                <a:lnTo>
                  <a:pt x="54990" y="54991"/>
                </a:lnTo>
                <a:lnTo>
                  <a:pt x="3718941" y="54991"/>
                </a:lnTo>
                <a:lnTo>
                  <a:pt x="3718941" y="44068"/>
                </a:lnTo>
                <a:close/>
              </a:path>
              <a:path w="3763009" h="1255395">
                <a:moveTo>
                  <a:pt x="3718941" y="54991"/>
                </a:moveTo>
                <a:lnTo>
                  <a:pt x="3707891" y="54991"/>
                </a:lnTo>
                <a:lnTo>
                  <a:pt x="3707891" y="1200353"/>
                </a:lnTo>
                <a:lnTo>
                  <a:pt x="3718941" y="1200353"/>
                </a:lnTo>
                <a:lnTo>
                  <a:pt x="3718941" y="54991"/>
                </a:lnTo>
                <a:close/>
              </a:path>
            </a:pathLst>
          </a:custGeom>
          <a:solidFill>
            <a:srgbClr val="EB631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443854" y="4726381"/>
            <a:ext cx="291719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70" dirty="0">
                <a:solidFill>
                  <a:srgbClr val="001F5F"/>
                </a:solidFill>
                <a:latin typeface="Arial"/>
                <a:cs typeface="Arial"/>
              </a:rPr>
              <a:t>occorre </a:t>
            </a:r>
            <a:r>
              <a:rPr sz="1800" spc="85" dirty="0">
                <a:solidFill>
                  <a:srgbClr val="001F5F"/>
                </a:solidFill>
                <a:latin typeface="Arial"/>
                <a:cs typeface="Arial"/>
              </a:rPr>
              <a:t>tener </a:t>
            </a:r>
            <a:r>
              <a:rPr sz="1800" spc="100" dirty="0">
                <a:solidFill>
                  <a:srgbClr val="001F5F"/>
                </a:solidFill>
                <a:latin typeface="Arial"/>
                <a:cs typeface="Arial"/>
              </a:rPr>
              <a:t>conto </a:t>
            </a:r>
            <a:r>
              <a:rPr sz="1800" spc="120" dirty="0">
                <a:solidFill>
                  <a:srgbClr val="001F5F"/>
                </a:solidFill>
                <a:latin typeface="Arial"/>
                <a:cs typeface="Arial"/>
              </a:rPr>
              <a:t>di  </a:t>
            </a:r>
            <a:r>
              <a:rPr sz="1800" spc="75" dirty="0">
                <a:solidFill>
                  <a:srgbClr val="001F5F"/>
                </a:solidFill>
                <a:latin typeface="Arial"/>
                <a:cs typeface="Arial"/>
              </a:rPr>
              <a:t>caratteristiche </a:t>
            </a:r>
            <a:r>
              <a:rPr sz="1800" spc="90" dirty="0">
                <a:solidFill>
                  <a:srgbClr val="001F5F"/>
                </a:solidFill>
                <a:latin typeface="Arial"/>
                <a:cs typeface="Arial"/>
              </a:rPr>
              <a:t>inerenti  all'argomento </a:t>
            </a:r>
            <a:r>
              <a:rPr sz="1800" spc="110" dirty="0">
                <a:solidFill>
                  <a:srgbClr val="001F5F"/>
                </a:solidFill>
                <a:latin typeface="Arial"/>
                <a:cs typeface="Arial"/>
              </a:rPr>
              <a:t>trattato </a:t>
            </a:r>
            <a:r>
              <a:rPr sz="1800" dirty="0">
                <a:solidFill>
                  <a:srgbClr val="001F5F"/>
                </a:solidFill>
                <a:latin typeface="Arial"/>
                <a:cs typeface="Arial"/>
              </a:rPr>
              <a:t>e </a:t>
            </a:r>
            <a:r>
              <a:rPr sz="1800" spc="50" dirty="0">
                <a:solidFill>
                  <a:srgbClr val="001F5F"/>
                </a:solidFill>
                <a:latin typeface="Arial"/>
                <a:cs typeface="Arial"/>
              </a:rPr>
              <a:t>al  </a:t>
            </a:r>
            <a:r>
              <a:rPr sz="1800" spc="100" dirty="0">
                <a:solidFill>
                  <a:srgbClr val="001F5F"/>
                </a:solidFill>
                <a:latin typeface="Arial"/>
                <a:cs typeface="Arial"/>
              </a:rPr>
              <a:t>taglio </a:t>
            </a:r>
            <a:r>
              <a:rPr sz="1800" spc="80" dirty="0">
                <a:solidFill>
                  <a:srgbClr val="001F5F"/>
                </a:solidFill>
                <a:latin typeface="Arial"/>
                <a:cs typeface="Arial"/>
              </a:rPr>
              <a:t>del</a:t>
            </a:r>
            <a:r>
              <a:rPr sz="1800" spc="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spc="70" dirty="0">
                <a:solidFill>
                  <a:srgbClr val="001F5F"/>
                </a:solidFill>
                <a:latin typeface="Arial"/>
                <a:cs typeface="Arial"/>
              </a:rPr>
              <a:t>discorso.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Sergio </a:t>
            </a:r>
            <a:r>
              <a:rPr spc="15" dirty="0"/>
              <a:t>Blazina </a:t>
            </a:r>
            <a:r>
              <a:rPr spc="30" dirty="0"/>
              <a:t>, </a:t>
            </a:r>
            <a:r>
              <a:rPr spc="45" dirty="0"/>
              <a:t>Dirigente </a:t>
            </a:r>
            <a:r>
              <a:rPr spc="25" dirty="0"/>
              <a:t>Tecnico </a:t>
            </a:r>
            <a:r>
              <a:rPr spc="-55" dirty="0"/>
              <a:t>– </a:t>
            </a:r>
            <a:r>
              <a:rPr spc="40" dirty="0"/>
              <a:t>Corpo </a:t>
            </a:r>
            <a:r>
              <a:rPr spc="45" dirty="0"/>
              <a:t>ispettivo  </a:t>
            </a:r>
            <a:r>
              <a:rPr spc="40" dirty="0"/>
              <a:t>Ufficio </a:t>
            </a:r>
            <a:r>
              <a:rPr spc="15" dirty="0"/>
              <a:t>Scolastico </a:t>
            </a:r>
            <a:r>
              <a:rPr spc="20" dirty="0"/>
              <a:t>Regionale </a:t>
            </a:r>
            <a:r>
              <a:rPr spc="40" dirty="0"/>
              <a:t>per </a:t>
            </a:r>
            <a:r>
              <a:rPr spc="60" dirty="0"/>
              <a:t>il </a:t>
            </a:r>
            <a:r>
              <a:rPr spc="25" dirty="0"/>
              <a:t>Piemonte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668" y="2657602"/>
            <a:ext cx="171703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25" dirty="0">
                <a:latin typeface="Arial"/>
                <a:cs typeface="Arial"/>
              </a:rPr>
              <a:t>Tipologia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80" dirty="0">
                <a:latin typeface="Arial"/>
                <a:cs typeface="Arial"/>
              </a:rPr>
              <a:t>A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87065" y="1531619"/>
            <a:ext cx="5551934" cy="448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48560" y="332625"/>
            <a:ext cx="4176522" cy="864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419855" y="2636901"/>
            <a:ext cx="5400675" cy="2808605"/>
          </a:xfrm>
          <a:custGeom>
            <a:avLst/>
            <a:gdLst/>
            <a:ahLst/>
            <a:cxnLst/>
            <a:rect l="l" t="t" r="r" b="b"/>
            <a:pathLst>
              <a:path w="5400675" h="2808604">
                <a:moveTo>
                  <a:pt x="4932553" y="0"/>
                </a:moveTo>
                <a:lnTo>
                  <a:pt x="0" y="0"/>
                </a:lnTo>
                <a:lnTo>
                  <a:pt x="0" y="2340229"/>
                </a:lnTo>
                <a:lnTo>
                  <a:pt x="468122" y="2808351"/>
                </a:lnTo>
                <a:lnTo>
                  <a:pt x="5400675" y="2808351"/>
                </a:lnTo>
                <a:lnTo>
                  <a:pt x="5400675" y="468122"/>
                </a:lnTo>
                <a:lnTo>
                  <a:pt x="4932553" y="0"/>
                </a:lnTo>
                <a:close/>
              </a:path>
            </a:pathLst>
          </a:custGeom>
          <a:solidFill>
            <a:srgbClr val="2B49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92423" y="2609469"/>
            <a:ext cx="5455920" cy="2863215"/>
          </a:xfrm>
          <a:custGeom>
            <a:avLst/>
            <a:gdLst/>
            <a:ahLst/>
            <a:cxnLst/>
            <a:rect l="l" t="t" r="r" b="b"/>
            <a:pathLst>
              <a:path w="5455920" h="2863215">
                <a:moveTo>
                  <a:pt x="4967224" y="0"/>
                </a:moveTo>
                <a:lnTo>
                  <a:pt x="27431" y="0"/>
                </a:lnTo>
                <a:lnTo>
                  <a:pt x="16769" y="2143"/>
                </a:lnTo>
                <a:lnTo>
                  <a:pt x="8048" y="8000"/>
                </a:lnTo>
                <a:lnTo>
                  <a:pt x="2160" y="16716"/>
                </a:lnTo>
                <a:lnTo>
                  <a:pt x="0" y="27431"/>
                </a:lnTo>
                <a:lnTo>
                  <a:pt x="0" y="2375026"/>
                </a:lnTo>
                <a:lnTo>
                  <a:pt x="2793" y="2382011"/>
                </a:lnTo>
                <a:lnTo>
                  <a:pt x="8000" y="2387091"/>
                </a:lnTo>
                <a:lnTo>
                  <a:pt x="481202" y="2860293"/>
                </a:lnTo>
                <a:lnTo>
                  <a:pt x="488188" y="2863215"/>
                </a:lnTo>
                <a:lnTo>
                  <a:pt x="5428107" y="2863215"/>
                </a:lnTo>
                <a:lnTo>
                  <a:pt x="5438769" y="2861054"/>
                </a:lnTo>
                <a:lnTo>
                  <a:pt x="5447490" y="2855166"/>
                </a:lnTo>
                <a:lnTo>
                  <a:pt x="5453378" y="2846445"/>
                </a:lnTo>
                <a:lnTo>
                  <a:pt x="5455539" y="2835782"/>
                </a:lnTo>
                <a:lnTo>
                  <a:pt x="5455539" y="2830194"/>
                </a:lnTo>
                <a:lnTo>
                  <a:pt x="497839" y="2830194"/>
                </a:lnTo>
                <a:lnTo>
                  <a:pt x="32892" y="2365374"/>
                </a:lnTo>
                <a:lnTo>
                  <a:pt x="32892" y="32892"/>
                </a:lnTo>
                <a:lnTo>
                  <a:pt x="5004316" y="32892"/>
                </a:lnTo>
                <a:lnTo>
                  <a:pt x="4974208" y="2793"/>
                </a:lnTo>
                <a:lnTo>
                  <a:pt x="4967224" y="0"/>
                </a:lnTo>
                <a:close/>
              </a:path>
              <a:path w="5455920" h="2863215">
                <a:moveTo>
                  <a:pt x="5004316" y="32892"/>
                </a:moveTo>
                <a:lnTo>
                  <a:pt x="4957699" y="32892"/>
                </a:lnTo>
                <a:lnTo>
                  <a:pt x="5422519" y="497839"/>
                </a:lnTo>
                <a:lnTo>
                  <a:pt x="5422519" y="2830194"/>
                </a:lnTo>
                <a:lnTo>
                  <a:pt x="5455539" y="2830194"/>
                </a:lnTo>
                <a:lnTo>
                  <a:pt x="5455539" y="488188"/>
                </a:lnTo>
                <a:lnTo>
                  <a:pt x="5452618" y="481202"/>
                </a:lnTo>
                <a:lnTo>
                  <a:pt x="5447537" y="475995"/>
                </a:lnTo>
                <a:lnTo>
                  <a:pt x="5004316" y="32892"/>
                </a:lnTo>
                <a:close/>
              </a:path>
              <a:path w="5455920" h="2863215">
                <a:moveTo>
                  <a:pt x="4953127" y="43941"/>
                </a:moveTo>
                <a:lnTo>
                  <a:pt x="43941" y="43941"/>
                </a:lnTo>
                <a:lnTo>
                  <a:pt x="43941" y="2360803"/>
                </a:lnTo>
                <a:lnTo>
                  <a:pt x="502285" y="2819272"/>
                </a:lnTo>
                <a:lnTo>
                  <a:pt x="5411597" y="2819272"/>
                </a:lnTo>
                <a:lnTo>
                  <a:pt x="5411597" y="2808223"/>
                </a:lnTo>
                <a:lnTo>
                  <a:pt x="506856" y="2808223"/>
                </a:lnTo>
                <a:lnTo>
                  <a:pt x="54990" y="2356357"/>
                </a:lnTo>
                <a:lnTo>
                  <a:pt x="54990" y="54990"/>
                </a:lnTo>
                <a:lnTo>
                  <a:pt x="4964179" y="54990"/>
                </a:lnTo>
                <a:lnTo>
                  <a:pt x="4953127" y="43941"/>
                </a:lnTo>
                <a:close/>
              </a:path>
              <a:path w="5455920" h="2863215">
                <a:moveTo>
                  <a:pt x="4964179" y="54990"/>
                </a:moveTo>
                <a:lnTo>
                  <a:pt x="4948555" y="54990"/>
                </a:lnTo>
                <a:lnTo>
                  <a:pt x="5400548" y="506856"/>
                </a:lnTo>
                <a:lnTo>
                  <a:pt x="5400548" y="2808223"/>
                </a:lnTo>
                <a:lnTo>
                  <a:pt x="5411597" y="2808223"/>
                </a:lnTo>
                <a:lnTo>
                  <a:pt x="5411597" y="502284"/>
                </a:lnTo>
                <a:lnTo>
                  <a:pt x="4964179" y="54990"/>
                </a:lnTo>
                <a:close/>
              </a:path>
            </a:pathLst>
          </a:custGeom>
          <a:solidFill>
            <a:srgbClr val="1E76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733291" y="2760979"/>
            <a:ext cx="443420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75" dirty="0">
                <a:solidFill>
                  <a:srgbClr val="FFFFFF"/>
                </a:solidFill>
                <a:latin typeface="Arial"/>
                <a:cs typeface="Arial"/>
              </a:rPr>
              <a:t>Comprensione </a:t>
            </a:r>
            <a:r>
              <a:rPr sz="1800" spc="95" dirty="0">
                <a:solidFill>
                  <a:srgbClr val="FFFFFF"/>
                </a:solidFill>
                <a:latin typeface="Arial"/>
                <a:cs typeface="Arial"/>
              </a:rPr>
              <a:t>degli snodi </a:t>
            </a:r>
            <a:r>
              <a:rPr sz="1800" spc="85" dirty="0">
                <a:solidFill>
                  <a:srgbClr val="FFFFFF"/>
                </a:solidFill>
                <a:latin typeface="Arial"/>
                <a:cs typeface="Arial"/>
              </a:rPr>
              <a:t>testuali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80" dirty="0">
                <a:solidFill>
                  <a:srgbClr val="FFFFFF"/>
                </a:solidFill>
                <a:latin typeface="Arial"/>
                <a:cs typeface="Arial"/>
              </a:rPr>
              <a:t>dei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90" dirty="0">
                <a:solidFill>
                  <a:srgbClr val="FFFFFF"/>
                </a:solidFill>
                <a:latin typeface="Arial"/>
                <a:cs typeface="Arial"/>
              </a:rPr>
              <a:t>significati;</a:t>
            </a:r>
            <a:endParaRPr sz="1800">
              <a:latin typeface="Arial"/>
              <a:cs typeface="Arial"/>
            </a:endParaRPr>
          </a:p>
          <a:p>
            <a:pPr marL="12700" marR="76835">
              <a:lnSpc>
                <a:spcPct val="100000"/>
              </a:lnSpc>
            </a:pPr>
            <a:r>
              <a:rPr sz="1800" spc="50" dirty="0">
                <a:solidFill>
                  <a:srgbClr val="FFFFFF"/>
                </a:solidFill>
                <a:latin typeface="Arial"/>
                <a:cs typeface="Arial"/>
              </a:rPr>
              <a:t>capacità </a:t>
            </a:r>
            <a:r>
              <a:rPr sz="1800" spc="120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00" spc="90" dirty="0">
                <a:solidFill>
                  <a:srgbClr val="FFFFFF"/>
                </a:solidFill>
                <a:latin typeface="Arial"/>
                <a:cs typeface="Arial"/>
              </a:rPr>
              <a:t>interpretare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800" spc="90" dirty="0">
                <a:solidFill>
                  <a:srgbClr val="FFFFFF"/>
                </a:solidFill>
                <a:latin typeface="Arial"/>
                <a:cs typeface="Arial"/>
              </a:rPr>
              <a:t>far </a:t>
            </a:r>
            <a:r>
              <a:rPr sz="1800" spc="60" dirty="0">
                <a:solidFill>
                  <a:srgbClr val="FFFFFF"/>
                </a:solidFill>
                <a:latin typeface="Arial"/>
                <a:cs typeface="Arial"/>
              </a:rPr>
              <a:t>"parlare </a:t>
            </a:r>
            <a:r>
              <a:rPr sz="1800" spc="114" dirty="0">
                <a:solidFill>
                  <a:srgbClr val="FFFFFF"/>
                </a:solidFill>
                <a:latin typeface="Arial"/>
                <a:cs typeface="Arial"/>
              </a:rPr>
              <a:t>il  </a:t>
            </a:r>
            <a:r>
              <a:rPr sz="1800" spc="80" dirty="0">
                <a:solidFill>
                  <a:srgbClr val="FFFFFF"/>
                </a:solidFill>
                <a:latin typeface="Arial"/>
                <a:cs typeface="Arial"/>
              </a:rPr>
              <a:t>testo" </a:t>
            </a:r>
            <a:r>
              <a:rPr sz="1800" spc="100" dirty="0">
                <a:solidFill>
                  <a:srgbClr val="FFFFFF"/>
                </a:solidFill>
                <a:latin typeface="Arial"/>
                <a:cs typeface="Arial"/>
              </a:rPr>
              <a:t>oltre </a:t>
            </a:r>
            <a:r>
              <a:rPr sz="1800" spc="114" dirty="0">
                <a:solidFill>
                  <a:srgbClr val="FFFFFF"/>
                </a:solidFill>
                <a:latin typeface="Arial"/>
                <a:cs typeface="Arial"/>
              </a:rPr>
              <a:t>il </a:t>
            </a:r>
            <a:r>
              <a:rPr sz="1800" spc="75" dirty="0">
                <a:solidFill>
                  <a:srgbClr val="FFFFFF"/>
                </a:solidFill>
                <a:latin typeface="Arial"/>
                <a:cs typeface="Arial"/>
              </a:rPr>
              <a:t>suo </a:t>
            </a:r>
            <a:r>
              <a:rPr sz="1800" spc="90" dirty="0">
                <a:solidFill>
                  <a:srgbClr val="FFFFFF"/>
                </a:solidFill>
                <a:latin typeface="Arial"/>
                <a:cs typeface="Arial"/>
              </a:rPr>
              <a:t>significato </a:t>
            </a:r>
            <a:r>
              <a:rPr sz="1800" spc="70" dirty="0">
                <a:solidFill>
                  <a:srgbClr val="FFFFFF"/>
                </a:solidFill>
                <a:latin typeface="Arial"/>
                <a:cs typeface="Arial"/>
              </a:rPr>
              <a:t>letterale;  </a:t>
            </a:r>
            <a:r>
              <a:rPr sz="1800" spc="50" dirty="0">
                <a:solidFill>
                  <a:srgbClr val="FFFFFF"/>
                </a:solidFill>
                <a:latin typeface="Arial"/>
                <a:cs typeface="Arial"/>
              </a:rPr>
              <a:t>capacità </a:t>
            </a:r>
            <a:r>
              <a:rPr sz="1800" spc="120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00" spc="110" dirty="0">
                <a:solidFill>
                  <a:srgbClr val="FFFFFF"/>
                </a:solidFill>
                <a:latin typeface="Arial"/>
                <a:cs typeface="Arial"/>
              </a:rPr>
              <a:t>porlo </a:t>
            </a:r>
            <a:r>
              <a:rPr sz="1800" spc="114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800" spc="75" dirty="0">
                <a:solidFill>
                  <a:srgbClr val="FFFFFF"/>
                </a:solidFill>
                <a:latin typeface="Arial"/>
                <a:cs typeface="Arial"/>
              </a:rPr>
              <a:t>relazione con  </a:t>
            </a:r>
            <a:r>
              <a:rPr sz="1800" spc="65" dirty="0">
                <a:solidFill>
                  <a:srgbClr val="FFFFFF"/>
                </a:solidFill>
                <a:latin typeface="Arial"/>
                <a:cs typeface="Arial"/>
              </a:rPr>
              <a:t>l'esperienza </a:t>
            </a:r>
            <a:r>
              <a:rPr sz="1800" spc="60" dirty="0">
                <a:solidFill>
                  <a:srgbClr val="FFFFFF"/>
                </a:solidFill>
                <a:latin typeface="Arial"/>
                <a:cs typeface="Arial"/>
              </a:rPr>
              <a:t>personale </a:t>
            </a:r>
            <a:r>
              <a:rPr sz="1800" spc="90" dirty="0">
                <a:solidFill>
                  <a:srgbClr val="FFFFFF"/>
                </a:solidFill>
                <a:latin typeface="Arial"/>
                <a:cs typeface="Arial"/>
              </a:rPr>
              <a:t>dello </a:t>
            </a:r>
            <a:r>
              <a:rPr sz="1800" spc="85" dirty="0">
                <a:solidFill>
                  <a:srgbClr val="FFFFFF"/>
                </a:solidFill>
                <a:latin typeface="Arial"/>
                <a:cs typeface="Arial"/>
              </a:rPr>
              <a:t>studente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e  </a:t>
            </a:r>
            <a:r>
              <a:rPr sz="1800" spc="80" dirty="0">
                <a:solidFill>
                  <a:srgbClr val="FFFFFF"/>
                </a:solidFill>
                <a:latin typeface="Arial"/>
                <a:cs typeface="Arial"/>
              </a:rPr>
              <a:t>collocarlo </a:t>
            </a:r>
            <a:r>
              <a:rPr sz="1800" spc="114" dirty="0">
                <a:solidFill>
                  <a:srgbClr val="FFFFFF"/>
                </a:solidFill>
                <a:latin typeface="Arial"/>
                <a:cs typeface="Arial"/>
              </a:rPr>
              <a:t>in un </a:t>
            </a:r>
            <a:r>
              <a:rPr sz="1800" spc="105" dirty="0">
                <a:solidFill>
                  <a:srgbClr val="FFFFFF"/>
                </a:solidFill>
                <a:latin typeface="Arial"/>
                <a:cs typeface="Arial"/>
              </a:rPr>
              <a:t>orizzonte </a:t>
            </a:r>
            <a:r>
              <a:rPr sz="1800" spc="90" dirty="0">
                <a:solidFill>
                  <a:srgbClr val="FFFFFF"/>
                </a:solidFill>
                <a:latin typeface="Arial"/>
                <a:cs typeface="Arial"/>
              </a:rPr>
              <a:t>storico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e  </a:t>
            </a:r>
            <a:r>
              <a:rPr sz="1800" spc="80" dirty="0">
                <a:solidFill>
                  <a:srgbClr val="FFFFFF"/>
                </a:solidFill>
                <a:latin typeface="Arial"/>
                <a:cs typeface="Arial"/>
              </a:rPr>
              <a:t>culturale </a:t>
            </a:r>
            <a:r>
              <a:rPr sz="1800" spc="114" dirty="0">
                <a:solidFill>
                  <a:srgbClr val="FFFFFF"/>
                </a:solidFill>
                <a:latin typeface="Arial"/>
                <a:cs typeface="Arial"/>
              </a:rPr>
              <a:t>più</a:t>
            </a:r>
            <a:r>
              <a:rPr sz="1800" spc="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100" dirty="0">
                <a:solidFill>
                  <a:srgbClr val="FFFFFF"/>
                </a:solidFill>
                <a:latin typeface="Arial"/>
                <a:cs typeface="Arial"/>
              </a:rPr>
              <a:t>ampio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Sergio </a:t>
            </a:r>
            <a:r>
              <a:rPr spc="15" dirty="0"/>
              <a:t>Blazina </a:t>
            </a:r>
            <a:r>
              <a:rPr spc="30" dirty="0"/>
              <a:t>, </a:t>
            </a:r>
            <a:r>
              <a:rPr spc="45" dirty="0"/>
              <a:t>Dirigente </a:t>
            </a:r>
            <a:r>
              <a:rPr spc="25" dirty="0"/>
              <a:t>Tecnico </a:t>
            </a:r>
            <a:r>
              <a:rPr spc="-55" dirty="0"/>
              <a:t>– </a:t>
            </a:r>
            <a:r>
              <a:rPr spc="40" dirty="0"/>
              <a:t>Corpo </a:t>
            </a:r>
            <a:r>
              <a:rPr spc="45" dirty="0"/>
              <a:t>ispettivo  </a:t>
            </a:r>
            <a:r>
              <a:rPr spc="40" dirty="0"/>
              <a:t>Ufficio </a:t>
            </a:r>
            <a:r>
              <a:rPr spc="15" dirty="0"/>
              <a:t>Scolastico </a:t>
            </a:r>
            <a:r>
              <a:rPr spc="20" dirty="0"/>
              <a:t>Regionale </a:t>
            </a:r>
            <a:r>
              <a:rPr spc="40" dirty="0"/>
              <a:t>per </a:t>
            </a:r>
            <a:r>
              <a:rPr spc="60" dirty="0"/>
              <a:t>il </a:t>
            </a:r>
            <a:r>
              <a:rPr spc="25" dirty="0"/>
              <a:t>Piemonte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668" y="2476245"/>
            <a:ext cx="19564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30" dirty="0">
                <a:latin typeface="Arial"/>
                <a:cs typeface="Arial"/>
              </a:rPr>
              <a:t>Tipologia</a:t>
            </a:r>
            <a:r>
              <a:rPr sz="2800" b="1" spc="-10" dirty="0">
                <a:latin typeface="Arial"/>
                <a:cs typeface="Arial"/>
              </a:rPr>
              <a:t> </a:t>
            </a:r>
            <a:r>
              <a:rPr sz="2800" b="1" spc="-415" dirty="0">
                <a:latin typeface="Arial"/>
                <a:cs typeface="Arial"/>
              </a:rPr>
              <a:t>B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87067" y="1566641"/>
            <a:ext cx="5623559" cy="4496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48560" y="332625"/>
            <a:ext cx="4176522" cy="864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275838" y="2564892"/>
            <a:ext cx="5544820" cy="3024505"/>
          </a:xfrm>
          <a:custGeom>
            <a:avLst/>
            <a:gdLst/>
            <a:ahLst/>
            <a:cxnLst/>
            <a:rect l="l" t="t" r="r" b="b"/>
            <a:pathLst>
              <a:path w="5544820" h="3024504">
                <a:moveTo>
                  <a:pt x="5040630" y="0"/>
                </a:moveTo>
                <a:lnTo>
                  <a:pt x="0" y="0"/>
                </a:lnTo>
                <a:lnTo>
                  <a:pt x="0" y="2520315"/>
                </a:lnTo>
                <a:lnTo>
                  <a:pt x="504063" y="3024352"/>
                </a:lnTo>
                <a:lnTo>
                  <a:pt x="5544693" y="3024352"/>
                </a:lnTo>
                <a:lnTo>
                  <a:pt x="5544693" y="504063"/>
                </a:lnTo>
                <a:lnTo>
                  <a:pt x="5040630" y="0"/>
                </a:lnTo>
                <a:close/>
              </a:path>
            </a:pathLst>
          </a:custGeom>
          <a:solidFill>
            <a:srgbClr val="2B49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48405" y="2537460"/>
            <a:ext cx="5600065" cy="3079750"/>
          </a:xfrm>
          <a:custGeom>
            <a:avLst/>
            <a:gdLst/>
            <a:ahLst/>
            <a:cxnLst/>
            <a:rect l="l" t="t" r="r" b="b"/>
            <a:pathLst>
              <a:path w="5600065" h="3079750">
                <a:moveTo>
                  <a:pt x="5075301" y="0"/>
                </a:moveTo>
                <a:lnTo>
                  <a:pt x="27431" y="0"/>
                </a:lnTo>
                <a:lnTo>
                  <a:pt x="16769" y="2160"/>
                </a:lnTo>
                <a:lnTo>
                  <a:pt x="8048" y="8048"/>
                </a:lnTo>
                <a:lnTo>
                  <a:pt x="2160" y="16769"/>
                </a:lnTo>
                <a:lnTo>
                  <a:pt x="0" y="27431"/>
                </a:lnTo>
                <a:lnTo>
                  <a:pt x="0" y="2554985"/>
                </a:lnTo>
                <a:lnTo>
                  <a:pt x="2793" y="2561971"/>
                </a:lnTo>
                <a:lnTo>
                  <a:pt x="512064" y="3071228"/>
                </a:lnTo>
                <a:lnTo>
                  <a:pt x="517270" y="3076384"/>
                </a:lnTo>
                <a:lnTo>
                  <a:pt x="524256" y="3079280"/>
                </a:lnTo>
                <a:lnTo>
                  <a:pt x="5572125" y="3079280"/>
                </a:lnTo>
                <a:lnTo>
                  <a:pt x="5582787" y="3077118"/>
                </a:lnTo>
                <a:lnTo>
                  <a:pt x="5591508" y="3071223"/>
                </a:lnTo>
                <a:lnTo>
                  <a:pt x="5597396" y="3062483"/>
                </a:lnTo>
                <a:lnTo>
                  <a:pt x="5599557" y="3051784"/>
                </a:lnTo>
                <a:lnTo>
                  <a:pt x="5599557" y="3046222"/>
                </a:lnTo>
                <a:lnTo>
                  <a:pt x="533781" y="3046222"/>
                </a:lnTo>
                <a:lnTo>
                  <a:pt x="32893" y="2545460"/>
                </a:lnTo>
                <a:lnTo>
                  <a:pt x="32893" y="32892"/>
                </a:lnTo>
                <a:lnTo>
                  <a:pt x="5112385" y="32892"/>
                </a:lnTo>
                <a:lnTo>
                  <a:pt x="5082286" y="2793"/>
                </a:lnTo>
                <a:lnTo>
                  <a:pt x="5075301" y="0"/>
                </a:lnTo>
                <a:close/>
              </a:path>
              <a:path w="5600065" h="3079750">
                <a:moveTo>
                  <a:pt x="5112385" y="32892"/>
                </a:moveTo>
                <a:lnTo>
                  <a:pt x="5065776" y="32892"/>
                </a:lnTo>
                <a:lnTo>
                  <a:pt x="5566537" y="533780"/>
                </a:lnTo>
                <a:lnTo>
                  <a:pt x="5566537" y="3046222"/>
                </a:lnTo>
                <a:lnTo>
                  <a:pt x="5599557" y="3046222"/>
                </a:lnTo>
                <a:lnTo>
                  <a:pt x="5599557" y="524255"/>
                </a:lnTo>
                <a:lnTo>
                  <a:pt x="5596636" y="517270"/>
                </a:lnTo>
                <a:lnTo>
                  <a:pt x="5591556" y="512063"/>
                </a:lnTo>
                <a:lnTo>
                  <a:pt x="5112385" y="32892"/>
                </a:lnTo>
                <a:close/>
              </a:path>
              <a:path w="5600065" h="3079750">
                <a:moveTo>
                  <a:pt x="5061204" y="43941"/>
                </a:moveTo>
                <a:lnTo>
                  <a:pt x="43942" y="43941"/>
                </a:lnTo>
                <a:lnTo>
                  <a:pt x="43942" y="2540889"/>
                </a:lnTo>
                <a:lnTo>
                  <a:pt x="538353" y="3035300"/>
                </a:lnTo>
                <a:lnTo>
                  <a:pt x="5555615" y="3035300"/>
                </a:lnTo>
                <a:lnTo>
                  <a:pt x="5555615" y="3024251"/>
                </a:lnTo>
                <a:lnTo>
                  <a:pt x="542924" y="3024251"/>
                </a:lnTo>
                <a:lnTo>
                  <a:pt x="54991" y="2536316"/>
                </a:lnTo>
                <a:lnTo>
                  <a:pt x="54991" y="54990"/>
                </a:lnTo>
                <a:lnTo>
                  <a:pt x="5072253" y="54990"/>
                </a:lnTo>
                <a:lnTo>
                  <a:pt x="5061204" y="43941"/>
                </a:lnTo>
                <a:close/>
              </a:path>
              <a:path w="5600065" h="3079750">
                <a:moveTo>
                  <a:pt x="5072253" y="54990"/>
                </a:moveTo>
                <a:lnTo>
                  <a:pt x="5056632" y="54990"/>
                </a:lnTo>
                <a:lnTo>
                  <a:pt x="5544566" y="542925"/>
                </a:lnTo>
                <a:lnTo>
                  <a:pt x="5544566" y="3024251"/>
                </a:lnTo>
                <a:lnTo>
                  <a:pt x="5555615" y="3024251"/>
                </a:lnTo>
                <a:lnTo>
                  <a:pt x="5555615" y="538352"/>
                </a:lnTo>
                <a:lnTo>
                  <a:pt x="5072253" y="54990"/>
                </a:lnTo>
                <a:close/>
              </a:path>
            </a:pathLst>
          </a:custGeom>
          <a:solidFill>
            <a:srgbClr val="1E76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607434" y="2522601"/>
            <a:ext cx="4743450" cy="2769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09855">
              <a:lnSpc>
                <a:spcPct val="100000"/>
              </a:lnSpc>
              <a:spcBef>
                <a:spcPts val="100"/>
              </a:spcBef>
            </a:pPr>
            <a:r>
              <a:rPr sz="1800" spc="75" dirty="0">
                <a:solidFill>
                  <a:srgbClr val="FFFFFF"/>
                </a:solidFill>
                <a:latin typeface="Arial"/>
                <a:cs typeface="Arial"/>
              </a:rPr>
              <a:t>Comprensione </a:t>
            </a:r>
            <a:r>
              <a:rPr sz="1800" spc="80" dirty="0">
                <a:solidFill>
                  <a:srgbClr val="FFFFFF"/>
                </a:solidFill>
                <a:latin typeface="Arial"/>
                <a:cs typeface="Arial"/>
              </a:rPr>
              <a:t>del </a:t>
            </a:r>
            <a:r>
              <a:rPr sz="1800" spc="90" dirty="0">
                <a:solidFill>
                  <a:srgbClr val="FFFFFF"/>
                </a:solidFill>
                <a:latin typeface="Arial"/>
                <a:cs typeface="Arial"/>
              </a:rPr>
              <a:t>testo </a:t>
            </a:r>
            <a:r>
              <a:rPr sz="1800" spc="85" dirty="0">
                <a:solidFill>
                  <a:srgbClr val="FFFFFF"/>
                </a:solidFill>
                <a:latin typeface="Arial"/>
                <a:cs typeface="Arial"/>
              </a:rPr>
              <a:t>dato;  </a:t>
            </a:r>
            <a:r>
              <a:rPr sz="1800" spc="90" dirty="0">
                <a:solidFill>
                  <a:srgbClr val="FFFFFF"/>
                </a:solidFill>
                <a:latin typeface="Arial"/>
                <a:cs typeface="Arial"/>
              </a:rPr>
              <a:t>riconoscimento </a:t>
            </a:r>
            <a:r>
              <a:rPr sz="1800" spc="95" dirty="0">
                <a:solidFill>
                  <a:srgbClr val="FFFFFF"/>
                </a:solidFill>
                <a:latin typeface="Arial"/>
                <a:cs typeface="Arial"/>
              </a:rPr>
              <a:t>degli snodi</a:t>
            </a:r>
            <a:r>
              <a:rPr sz="18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95" dirty="0">
                <a:solidFill>
                  <a:srgbClr val="FFFFFF"/>
                </a:solidFill>
                <a:latin typeface="Arial"/>
                <a:cs typeface="Arial"/>
              </a:rPr>
              <a:t>argomentativi  </a:t>
            </a:r>
            <a:r>
              <a:rPr sz="1800" spc="80" dirty="0">
                <a:solidFill>
                  <a:srgbClr val="FFFFFF"/>
                </a:solidFill>
                <a:latin typeface="Arial"/>
                <a:cs typeface="Arial"/>
              </a:rPr>
              <a:t>presenti;</a:t>
            </a:r>
            <a:endParaRPr sz="1800">
              <a:latin typeface="Arial"/>
              <a:cs typeface="Arial"/>
            </a:endParaRPr>
          </a:p>
          <a:p>
            <a:pPr marL="12700" marR="54610">
              <a:lnSpc>
                <a:spcPct val="100000"/>
              </a:lnSpc>
            </a:pPr>
            <a:r>
              <a:rPr sz="1800" spc="90" dirty="0">
                <a:solidFill>
                  <a:srgbClr val="FFFFFF"/>
                </a:solidFill>
                <a:latin typeface="Arial"/>
                <a:cs typeface="Arial"/>
              </a:rPr>
              <a:t>individuazione </a:t>
            </a:r>
            <a:r>
              <a:rPr sz="1800" spc="65" dirty="0">
                <a:solidFill>
                  <a:srgbClr val="FFFFFF"/>
                </a:solidFill>
                <a:latin typeface="Arial"/>
                <a:cs typeface="Arial"/>
              </a:rPr>
              <a:t>della </a:t>
            </a:r>
            <a:r>
              <a:rPr sz="1800" spc="75" dirty="0">
                <a:solidFill>
                  <a:srgbClr val="FFFFFF"/>
                </a:solidFill>
                <a:latin typeface="Arial"/>
                <a:cs typeface="Arial"/>
              </a:rPr>
              <a:t>tesi </a:t>
            </a:r>
            <a:r>
              <a:rPr sz="1800" spc="70" dirty="0">
                <a:solidFill>
                  <a:srgbClr val="FFFFFF"/>
                </a:solidFill>
                <a:latin typeface="Arial"/>
                <a:cs typeface="Arial"/>
              </a:rPr>
              <a:t>sostenuta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1800" spc="95" dirty="0">
                <a:solidFill>
                  <a:srgbClr val="FFFFFF"/>
                </a:solidFill>
                <a:latin typeface="Arial"/>
                <a:cs typeface="Arial"/>
              </a:rPr>
              <a:t>degli  </a:t>
            </a:r>
            <a:r>
              <a:rPr sz="1800" spc="100" dirty="0">
                <a:solidFill>
                  <a:srgbClr val="FFFFFF"/>
                </a:solidFill>
                <a:latin typeface="Arial"/>
                <a:cs typeface="Arial"/>
              </a:rPr>
              <a:t>argomenti </a:t>
            </a:r>
            <a:r>
              <a:rPr sz="1800" spc="-1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1800" spc="70" dirty="0">
                <a:solidFill>
                  <a:srgbClr val="FFFFFF"/>
                </a:solidFill>
                <a:latin typeface="Arial"/>
                <a:cs typeface="Arial"/>
              </a:rPr>
              <a:t>favore </a:t>
            </a:r>
            <a:r>
              <a:rPr sz="1800" spc="100" dirty="0">
                <a:solidFill>
                  <a:srgbClr val="FFFFFF"/>
                </a:solidFill>
                <a:latin typeface="Arial"/>
                <a:cs typeface="Arial"/>
              </a:rPr>
              <a:t>o </a:t>
            </a:r>
            <a:r>
              <a:rPr sz="1800" spc="90" dirty="0">
                <a:solidFill>
                  <a:srgbClr val="FFFFFF"/>
                </a:solidFill>
                <a:latin typeface="Arial"/>
                <a:cs typeface="Arial"/>
              </a:rPr>
              <a:t>contrari;  riconoscimento </a:t>
            </a:r>
            <a:r>
              <a:rPr sz="1800" spc="65" dirty="0">
                <a:solidFill>
                  <a:srgbClr val="FFFFFF"/>
                </a:solidFill>
                <a:latin typeface="Arial"/>
                <a:cs typeface="Arial"/>
              </a:rPr>
              <a:t>della </a:t>
            </a:r>
            <a:r>
              <a:rPr sz="1800" spc="110" dirty="0">
                <a:solidFill>
                  <a:srgbClr val="FFFFFF"/>
                </a:solidFill>
                <a:latin typeface="Arial"/>
                <a:cs typeface="Arial"/>
              </a:rPr>
              <a:t>struttura </a:t>
            </a:r>
            <a:r>
              <a:rPr sz="1800" spc="80" dirty="0">
                <a:solidFill>
                  <a:srgbClr val="FFFFFF"/>
                </a:solidFill>
                <a:latin typeface="Arial"/>
                <a:cs typeface="Arial"/>
              </a:rPr>
              <a:t>del</a:t>
            </a:r>
            <a:r>
              <a:rPr sz="1800" spc="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"/>
                <a:cs typeface="Arial"/>
              </a:rPr>
              <a:t>testo.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2165"/>
              </a:spcBef>
            </a:pPr>
            <a:r>
              <a:rPr sz="1800" spc="65" dirty="0">
                <a:solidFill>
                  <a:srgbClr val="FFFFFF"/>
                </a:solidFill>
                <a:latin typeface="Arial"/>
                <a:cs typeface="Arial"/>
              </a:rPr>
              <a:t>Il </a:t>
            </a:r>
            <a:r>
              <a:rPr sz="1800" spc="80" dirty="0">
                <a:solidFill>
                  <a:srgbClr val="FFFFFF"/>
                </a:solidFill>
                <a:latin typeface="Arial"/>
                <a:cs typeface="Arial"/>
              </a:rPr>
              <a:t>candidato </a:t>
            </a:r>
            <a:r>
              <a:rPr sz="1800" spc="35" dirty="0">
                <a:solidFill>
                  <a:srgbClr val="FFFFFF"/>
                </a:solidFill>
                <a:latin typeface="Arial"/>
                <a:cs typeface="Arial"/>
              </a:rPr>
              <a:t>deve </a:t>
            </a:r>
            <a:r>
              <a:rPr sz="1800" spc="100" dirty="0">
                <a:solidFill>
                  <a:srgbClr val="FFFFFF"/>
                </a:solidFill>
                <a:latin typeface="Arial"/>
                <a:cs typeface="Arial"/>
              </a:rPr>
              <a:t>inoltre </a:t>
            </a:r>
            <a:r>
              <a:rPr sz="1800" spc="105" dirty="0">
                <a:solidFill>
                  <a:srgbClr val="FFFFFF"/>
                </a:solidFill>
                <a:latin typeface="Arial"/>
                <a:cs typeface="Arial"/>
              </a:rPr>
              <a:t>produrre </a:t>
            </a:r>
            <a:r>
              <a:rPr sz="1800" spc="114" dirty="0">
                <a:solidFill>
                  <a:srgbClr val="FFFFFF"/>
                </a:solidFill>
                <a:latin typeface="Arial"/>
                <a:cs typeface="Arial"/>
              </a:rPr>
              <a:t>un </a:t>
            </a:r>
            <a:r>
              <a:rPr sz="1800" spc="85" dirty="0">
                <a:solidFill>
                  <a:srgbClr val="FFFFFF"/>
                </a:solidFill>
                <a:latin typeface="Arial"/>
                <a:cs typeface="Arial"/>
              </a:rPr>
              <a:t>testo  </a:t>
            </a:r>
            <a:r>
              <a:rPr sz="1800" spc="90" dirty="0">
                <a:solidFill>
                  <a:srgbClr val="FFFFFF"/>
                </a:solidFill>
                <a:latin typeface="Arial"/>
                <a:cs typeface="Arial"/>
              </a:rPr>
              <a:t>argomentativo </a:t>
            </a:r>
            <a:r>
              <a:rPr sz="1800" spc="45" dirty="0">
                <a:solidFill>
                  <a:srgbClr val="FFFFFF"/>
                </a:solidFill>
                <a:latin typeface="Arial"/>
                <a:cs typeface="Arial"/>
              </a:rPr>
              <a:t>anche </a:t>
            </a:r>
            <a:r>
              <a:rPr sz="1800" spc="60" dirty="0">
                <a:solidFill>
                  <a:srgbClr val="FFFFFF"/>
                </a:solidFill>
                <a:latin typeface="Arial"/>
                <a:cs typeface="Arial"/>
              </a:rPr>
              <a:t>basandosi </a:t>
            </a:r>
            <a:r>
              <a:rPr sz="1800" spc="70" dirty="0">
                <a:solidFill>
                  <a:srgbClr val="FFFFFF"/>
                </a:solidFill>
                <a:latin typeface="Arial"/>
                <a:cs typeface="Arial"/>
              </a:rPr>
              <a:t>sulle  </a:t>
            </a:r>
            <a:r>
              <a:rPr sz="1800" spc="60" dirty="0">
                <a:solidFill>
                  <a:srgbClr val="FFFFFF"/>
                </a:solidFill>
                <a:latin typeface="Arial"/>
                <a:cs typeface="Arial"/>
              </a:rPr>
              <a:t>conoscenze </a:t>
            </a:r>
            <a:r>
              <a:rPr sz="1800" spc="70" dirty="0">
                <a:solidFill>
                  <a:srgbClr val="FFFFFF"/>
                </a:solidFill>
                <a:latin typeface="Arial"/>
                <a:cs typeface="Arial"/>
              </a:rPr>
              <a:t>acquisite </a:t>
            </a:r>
            <a:r>
              <a:rPr sz="1800" spc="75" dirty="0">
                <a:solidFill>
                  <a:srgbClr val="FFFFFF"/>
                </a:solidFill>
                <a:latin typeface="Arial"/>
                <a:cs typeface="Arial"/>
              </a:rPr>
              <a:t>nel </a:t>
            </a:r>
            <a:r>
              <a:rPr sz="1800" spc="70" dirty="0">
                <a:solidFill>
                  <a:srgbClr val="FFFFFF"/>
                </a:solidFill>
                <a:latin typeface="Arial"/>
                <a:cs typeface="Arial"/>
              </a:rPr>
              <a:t>corso </a:t>
            </a:r>
            <a:r>
              <a:rPr sz="1800" spc="120" dirty="0">
                <a:solidFill>
                  <a:srgbClr val="FFFFFF"/>
                </a:solidFill>
                <a:latin typeface="Arial"/>
                <a:cs typeface="Arial"/>
              </a:rPr>
              <a:t>di</a:t>
            </a:r>
            <a:r>
              <a:rPr sz="18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105" dirty="0">
                <a:solidFill>
                  <a:srgbClr val="FFFFFF"/>
                </a:solidFill>
                <a:latin typeface="Arial"/>
                <a:cs typeface="Arial"/>
              </a:rPr>
              <a:t>studio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Sergio </a:t>
            </a:r>
            <a:r>
              <a:rPr spc="15" dirty="0"/>
              <a:t>Blazina </a:t>
            </a:r>
            <a:r>
              <a:rPr spc="30" dirty="0"/>
              <a:t>, </a:t>
            </a:r>
            <a:r>
              <a:rPr spc="45" dirty="0"/>
              <a:t>Dirigente </a:t>
            </a:r>
            <a:r>
              <a:rPr spc="25" dirty="0"/>
              <a:t>Tecnico </a:t>
            </a:r>
            <a:r>
              <a:rPr spc="-55" dirty="0"/>
              <a:t>– </a:t>
            </a:r>
            <a:r>
              <a:rPr spc="40" dirty="0"/>
              <a:t>Corpo </a:t>
            </a:r>
            <a:r>
              <a:rPr spc="45" dirty="0"/>
              <a:t>ispettivo  </a:t>
            </a:r>
            <a:r>
              <a:rPr spc="40" dirty="0"/>
              <a:t>Ufficio </a:t>
            </a:r>
            <a:r>
              <a:rPr spc="15" dirty="0"/>
              <a:t>Scolastico </a:t>
            </a:r>
            <a:r>
              <a:rPr spc="20" dirty="0"/>
              <a:t>Regionale </a:t>
            </a:r>
            <a:r>
              <a:rPr spc="40" dirty="0"/>
              <a:t>per </a:t>
            </a:r>
            <a:r>
              <a:rPr spc="60" dirty="0"/>
              <a:t>il </a:t>
            </a:r>
            <a:r>
              <a:rPr spc="25" dirty="0"/>
              <a:t>Piemonte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5668" y="2266315"/>
            <a:ext cx="17176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25" dirty="0">
                <a:latin typeface="Arial"/>
                <a:cs typeface="Arial"/>
              </a:rPr>
              <a:t>Tipologia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75" dirty="0"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87065" y="1531619"/>
            <a:ext cx="5625086" cy="448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48560" y="332625"/>
            <a:ext cx="4176522" cy="864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779901" y="2132838"/>
            <a:ext cx="4824730" cy="2808605"/>
          </a:xfrm>
          <a:custGeom>
            <a:avLst/>
            <a:gdLst/>
            <a:ahLst/>
            <a:cxnLst/>
            <a:rect l="l" t="t" r="r" b="b"/>
            <a:pathLst>
              <a:path w="4824730" h="2808604">
                <a:moveTo>
                  <a:pt x="4356481" y="0"/>
                </a:moveTo>
                <a:lnTo>
                  <a:pt x="0" y="0"/>
                </a:lnTo>
                <a:lnTo>
                  <a:pt x="0" y="2340229"/>
                </a:lnTo>
                <a:lnTo>
                  <a:pt x="468122" y="2808351"/>
                </a:lnTo>
                <a:lnTo>
                  <a:pt x="4824603" y="2808351"/>
                </a:lnTo>
                <a:lnTo>
                  <a:pt x="4824603" y="468122"/>
                </a:lnTo>
                <a:lnTo>
                  <a:pt x="4356481" y="0"/>
                </a:lnTo>
                <a:close/>
              </a:path>
            </a:pathLst>
          </a:custGeom>
          <a:solidFill>
            <a:srgbClr val="2B497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52469" y="2105405"/>
            <a:ext cx="4879975" cy="2863215"/>
          </a:xfrm>
          <a:custGeom>
            <a:avLst/>
            <a:gdLst/>
            <a:ahLst/>
            <a:cxnLst/>
            <a:rect l="l" t="t" r="r" b="b"/>
            <a:pathLst>
              <a:path w="4879975" h="2863215">
                <a:moveTo>
                  <a:pt x="4391152" y="0"/>
                </a:moveTo>
                <a:lnTo>
                  <a:pt x="27431" y="0"/>
                </a:lnTo>
                <a:lnTo>
                  <a:pt x="16716" y="2160"/>
                </a:lnTo>
                <a:lnTo>
                  <a:pt x="8000" y="8048"/>
                </a:lnTo>
                <a:lnTo>
                  <a:pt x="2143" y="16769"/>
                </a:lnTo>
                <a:lnTo>
                  <a:pt x="0" y="27432"/>
                </a:lnTo>
                <a:lnTo>
                  <a:pt x="0" y="2375027"/>
                </a:lnTo>
                <a:lnTo>
                  <a:pt x="2793" y="2382012"/>
                </a:lnTo>
                <a:lnTo>
                  <a:pt x="8000" y="2387092"/>
                </a:lnTo>
                <a:lnTo>
                  <a:pt x="481202" y="2860421"/>
                </a:lnTo>
                <a:lnTo>
                  <a:pt x="488188" y="2863215"/>
                </a:lnTo>
                <a:lnTo>
                  <a:pt x="4852034" y="2863215"/>
                </a:lnTo>
                <a:lnTo>
                  <a:pt x="4862697" y="2861054"/>
                </a:lnTo>
                <a:lnTo>
                  <a:pt x="4871418" y="2855166"/>
                </a:lnTo>
                <a:lnTo>
                  <a:pt x="4877306" y="2846445"/>
                </a:lnTo>
                <a:lnTo>
                  <a:pt x="4879466" y="2835783"/>
                </a:lnTo>
                <a:lnTo>
                  <a:pt x="4879466" y="2830322"/>
                </a:lnTo>
                <a:lnTo>
                  <a:pt x="497839" y="2830322"/>
                </a:lnTo>
                <a:lnTo>
                  <a:pt x="32892" y="2365375"/>
                </a:lnTo>
                <a:lnTo>
                  <a:pt x="32892" y="32893"/>
                </a:lnTo>
                <a:lnTo>
                  <a:pt x="4428236" y="32893"/>
                </a:lnTo>
                <a:lnTo>
                  <a:pt x="4403344" y="8001"/>
                </a:lnTo>
                <a:lnTo>
                  <a:pt x="4398263" y="2794"/>
                </a:lnTo>
                <a:lnTo>
                  <a:pt x="4391152" y="0"/>
                </a:lnTo>
                <a:close/>
              </a:path>
              <a:path w="4879975" h="2863215">
                <a:moveTo>
                  <a:pt x="4428236" y="32893"/>
                </a:moveTo>
                <a:lnTo>
                  <a:pt x="4381627" y="32893"/>
                </a:lnTo>
                <a:lnTo>
                  <a:pt x="4846447" y="497840"/>
                </a:lnTo>
                <a:lnTo>
                  <a:pt x="4846447" y="2830322"/>
                </a:lnTo>
                <a:lnTo>
                  <a:pt x="4879466" y="2830322"/>
                </a:lnTo>
                <a:lnTo>
                  <a:pt x="4879466" y="488188"/>
                </a:lnTo>
                <a:lnTo>
                  <a:pt x="4876546" y="481203"/>
                </a:lnTo>
                <a:lnTo>
                  <a:pt x="4428236" y="32893"/>
                </a:lnTo>
                <a:close/>
              </a:path>
              <a:path w="4879975" h="2863215">
                <a:moveTo>
                  <a:pt x="4377055" y="43942"/>
                </a:moveTo>
                <a:lnTo>
                  <a:pt x="43941" y="43942"/>
                </a:lnTo>
                <a:lnTo>
                  <a:pt x="43941" y="2360803"/>
                </a:lnTo>
                <a:lnTo>
                  <a:pt x="502284" y="2819273"/>
                </a:lnTo>
                <a:lnTo>
                  <a:pt x="4835525" y="2819273"/>
                </a:lnTo>
                <a:lnTo>
                  <a:pt x="4835525" y="2808224"/>
                </a:lnTo>
                <a:lnTo>
                  <a:pt x="506856" y="2808224"/>
                </a:lnTo>
                <a:lnTo>
                  <a:pt x="54990" y="2356358"/>
                </a:lnTo>
                <a:lnTo>
                  <a:pt x="54990" y="54991"/>
                </a:lnTo>
                <a:lnTo>
                  <a:pt x="4388107" y="54991"/>
                </a:lnTo>
                <a:lnTo>
                  <a:pt x="4377055" y="43942"/>
                </a:lnTo>
                <a:close/>
              </a:path>
              <a:path w="4879975" h="2863215">
                <a:moveTo>
                  <a:pt x="4388107" y="54991"/>
                </a:moveTo>
                <a:lnTo>
                  <a:pt x="4372483" y="54991"/>
                </a:lnTo>
                <a:lnTo>
                  <a:pt x="4824476" y="506857"/>
                </a:lnTo>
                <a:lnTo>
                  <a:pt x="4824476" y="2808224"/>
                </a:lnTo>
                <a:lnTo>
                  <a:pt x="4835525" y="2808224"/>
                </a:lnTo>
                <a:lnTo>
                  <a:pt x="4835525" y="502285"/>
                </a:lnTo>
                <a:lnTo>
                  <a:pt x="4388107" y="54991"/>
                </a:lnTo>
                <a:close/>
              </a:path>
            </a:pathLst>
          </a:custGeom>
          <a:solidFill>
            <a:srgbClr val="1E768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093590" y="2119629"/>
            <a:ext cx="4094479" cy="2494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62585">
              <a:lnSpc>
                <a:spcPct val="100000"/>
              </a:lnSpc>
              <a:spcBef>
                <a:spcPts val="100"/>
              </a:spcBef>
            </a:pPr>
            <a:r>
              <a:rPr sz="1800" spc="95" dirty="0">
                <a:solidFill>
                  <a:srgbClr val="FFFFFF"/>
                </a:solidFill>
                <a:latin typeface="Arial"/>
                <a:cs typeface="Arial"/>
              </a:rPr>
              <a:t>Affrontare </a:t>
            </a:r>
            <a:r>
              <a:rPr sz="1800" spc="75" dirty="0">
                <a:solidFill>
                  <a:srgbClr val="FFFFFF"/>
                </a:solidFill>
                <a:latin typeface="Arial"/>
                <a:cs typeface="Arial"/>
              </a:rPr>
              <a:t>con </a:t>
            </a:r>
            <a:r>
              <a:rPr sz="1800" spc="70" dirty="0">
                <a:solidFill>
                  <a:srgbClr val="FFFFFF"/>
                </a:solidFill>
                <a:latin typeface="Arial"/>
                <a:cs typeface="Arial"/>
              </a:rPr>
              <a:t>sicurezza </a:t>
            </a:r>
            <a:r>
              <a:rPr sz="1800" spc="114" dirty="0">
                <a:solidFill>
                  <a:srgbClr val="FFFFFF"/>
                </a:solidFill>
                <a:latin typeface="Arial"/>
                <a:cs typeface="Arial"/>
              </a:rPr>
              <a:t>un</a:t>
            </a:r>
            <a:r>
              <a:rPr sz="18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85" dirty="0">
                <a:solidFill>
                  <a:srgbClr val="FFFFFF"/>
                </a:solidFill>
                <a:latin typeface="Arial"/>
                <a:cs typeface="Arial"/>
              </a:rPr>
              <a:t>tema  dato;</a:t>
            </a:r>
            <a:endParaRPr sz="1800">
              <a:latin typeface="Arial"/>
              <a:cs typeface="Arial"/>
            </a:endParaRPr>
          </a:p>
          <a:p>
            <a:pPr marL="12700" marR="98425">
              <a:lnSpc>
                <a:spcPct val="100000"/>
              </a:lnSpc>
            </a:pPr>
            <a:r>
              <a:rPr sz="1800" spc="85" dirty="0">
                <a:solidFill>
                  <a:srgbClr val="FFFFFF"/>
                </a:solidFill>
                <a:latin typeface="Arial"/>
                <a:cs typeface="Arial"/>
              </a:rPr>
              <a:t>svilupparlo </a:t>
            </a:r>
            <a:r>
              <a:rPr sz="1800" spc="90" dirty="0">
                <a:solidFill>
                  <a:srgbClr val="FFFFFF"/>
                </a:solidFill>
                <a:latin typeface="Arial"/>
                <a:cs typeface="Arial"/>
              </a:rPr>
              <a:t>gradualmente </a:t>
            </a:r>
            <a:r>
              <a:rPr sz="1800" spc="110" dirty="0">
                <a:solidFill>
                  <a:srgbClr val="FFFFFF"/>
                </a:solidFill>
                <a:latin typeface="Arial"/>
                <a:cs typeface="Arial"/>
              </a:rPr>
              <a:t>mettendo  </a:t>
            </a:r>
            <a:r>
              <a:rPr sz="1800" spc="114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1800" spc="80" dirty="0">
                <a:solidFill>
                  <a:srgbClr val="FFFFFF"/>
                </a:solidFill>
                <a:latin typeface="Arial"/>
                <a:cs typeface="Arial"/>
              </a:rPr>
              <a:t>campo </a:t>
            </a:r>
            <a:r>
              <a:rPr sz="1800" spc="60" dirty="0">
                <a:solidFill>
                  <a:srgbClr val="FFFFFF"/>
                </a:solidFill>
                <a:latin typeface="Arial"/>
                <a:cs typeface="Arial"/>
              </a:rPr>
              <a:t>conoscenze </a:t>
            </a:r>
            <a:r>
              <a:rPr sz="1800" spc="70" dirty="0">
                <a:solidFill>
                  <a:srgbClr val="FFFFFF"/>
                </a:solidFill>
                <a:latin typeface="Arial"/>
                <a:cs typeface="Arial"/>
              </a:rPr>
              <a:t>acquisite </a:t>
            </a:r>
            <a:r>
              <a:rPr sz="1800" spc="75" dirty="0">
                <a:solidFill>
                  <a:srgbClr val="FFFFFF"/>
                </a:solidFill>
                <a:latin typeface="Arial"/>
                <a:cs typeface="Arial"/>
              </a:rPr>
              <a:t>nel  </a:t>
            </a:r>
            <a:r>
              <a:rPr sz="1800" spc="70" dirty="0">
                <a:solidFill>
                  <a:srgbClr val="FFFFFF"/>
                </a:solidFill>
                <a:latin typeface="Arial"/>
                <a:cs typeface="Arial"/>
              </a:rPr>
              <a:t>corso </a:t>
            </a:r>
            <a:r>
              <a:rPr sz="1800" spc="120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00" spc="105" dirty="0">
                <a:solidFill>
                  <a:srgbClr val="FFFFFF"/>
                </a:solidFill>
                <a:latin typeface="Arial"/>
                <a:cs typeface="Arial"/>
              </a:rPr>
              <a:t>studi </a:t>
            </a:r>
            <a:r>
              <a:rPr sz="1800" spc="90" dirty="0">
                <a:solidFill>
                  <a:srgbClr val="FFFFFF"/>
                </a:solidFill>
                <a:latin typeface="Arial"/>
                <a:cs typeface="Arial"/>
              </a:rPr>
              <a:t>seguito </a:t>
            </a:r>
            <a:r>
              <a:rPr sz="1800" spc="100" dirty="0">
                <a:solidFill>
                  <a:srgbClr val="FFFFFF"/>
                </a:solidFill>
                <a:latin typeface="Arial"/>
                <a:cs typeface="Arial"/>
              </a:rPr>
              <a:t>o </a:t>
            </a:r>
            <a:r>
              <a:rPr sz="1800" spc="120" dirty="0">
                <a:solidFill>
                  <a:srgbClr val="FFFFFF"/>
                </a:solidFill>
                <a:latin typeface="Arial"/>
                <a:cs typeface="Arial"/>
              </a:rPr>
              <a:t>giudizi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e  </a:t>
            </a:r>
            <a:r>
              <a:rPr sz="1800" spc="60" dirty="0">
                <a:solidFill>
                  <a:srgbClr val="FFFFFF"/>
                </a:solidFill>
                <a:latin typeface="Arial"/>
                <a:cs typeface="Arial"/>
              </a:rPr>
              <a:t>idee</a:t>
            </a:r>
            <a:r>
              <a:rPr sz="18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75" dirty="0">
                <a:solidFill>
                  <a:srgbClr val="FFFFFF"/>
                </a:solidFill>
                <a:latin typeface="Arial"/>
                <a:cs typeface="Arial"/>
              </a:rPr>
              <a:t>personali.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spc="90" dirty="0">
                <a:solidFill>
                  <a:srgbClr val="FFFFFF"/>
                </a:solidFill>
                <a:latin typeface="Arial"/>
                <a:cs typeface="Arial"/>
              </a:rPr>
              <a:t>Allo </a:t>
            </a:r>
            <a:r>
              <a:rPr sz="1800" spc="85" dirty="0">
                <a:solidFill>
                  <a:srgbClr val="FFFFFF"/>
                </a:solidFill>
                <a:latin typeface="Arial"/>
                <a:cs typeface="Arial"/>
              </a:rPr>
              <a:t>studente </a:t>
            </a:r>
            <a:r>
              <a:rPr sz="1800" spc="65" dirty="0">
                <a:solidFill>
                  <a:srgbClr val="FFFFFF"/>
                </a:solidFill>
                <a:latin typeface="Arial"/>
                <a:cs typeface="Arial"/>
              </a:rPr>
              <a:t>si </a:t>
            </a:r>
            <a:r>
              <a:rPr sz="1800" spc="60" dirty="0">
                <a:solidFill>
                  <a:srgbClr val="FFFFFF"/>
                </a:solidFill>
                <a:latin typeface="Arial"/>
                <a:cs typeface="Arial"/>
              </a:rPr>
              <a:t>chiede </a:t>
            </a:r>
            <a:r>
              <a:rPr sz="1800" spc="120" dirty="0">
                <a:solidFill>
                  <a:srgbClr val="FFFFFF"/>
                </a:solidFill>
                <a:latin typeface="Arial"/>
                <a:cs typeface="Arial"/>
              </a:rPr>
              <a:t>di  </a:t>
            </a:r>
            <a:r>
              <a:rPr sz="1800" spc="85" dirty="0">
                <a:solidFill>
                  <a:srgbClr val="FFFFFF"/>
                </a:solidFill>
                <a:latin typeface="Arial"/>
                <a:cs typeface="Arial"/>
              </a:rPr>
              <a:t>organizzare </a:t>
            </a:r>
            <a:r>
              <a:rPr sz="1800" spc="55" dirty="0">
                <a:solidFill>
                  <a:srgbClr val="FFFFFF"/>
                </a:solidFill>
                <a:latin typeface="Arial"/>
                <a:cs typeface="Arial"/>
              </a:rPr>
              <a:t>le </a:t>
            </a:r>
            <a:r>
              <a:rPr sz="1800" spc="100" dirty="0">
                <a:solidFill>
                  <a:srgbClr val="FFFFFF"/>
                </a:solidFill>
                <a:latin typeface="Arial"/>
                <a:cs typeface="Arial"/>
              </a:rPr>
              <a:t>proprie </a:t>
            </a:r>
            <a:r>
              <a:rPr sz="1800" spc="55" dirty="0">
                <a:solidFill>
                  <a:srgbClr val="FFFFFF"/>
                </a:solidFill>
                <a:latin typeface="Arial"/>
                <a:cs typeface="Arial"/>
              </a:rPr>
              <a:t>conoscenze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e  </a:t>
            </a:r>
            <a:r>
              <a:rPr sz="1800" spc="120" dirty="0">
                <a:solidFill>
                  <a:srgbClr val="FFFFFF"/>
                </a:solidFill>
                <a:latin typeface="Arial"/>
                <a:cs typeface="Arial"/>
              </a:rPr>
              <a:t>di </a:t>
            </a:r>
            <a:r>
              <a:rPr sz="1800" spc="65" dirty="0">
                <a:solidFill>
                  <a:srgbClr val="FFFFFF"/>
                </a:solidFill>
                <a:latin typeface="Arial"/>
                <a:cs typeface="Arial"/>
              </a:rPr>
              <a:t>esporle </a:t>
            </a:r>
            <a:r>
              <a:rPr sz="1800" spc="75" dirty="0">
                <a:solidFill>
                  <a:srgbClr val="FFFFFF"/>
                </a:solidFill>
                <a:latin typeface="Arial"/>
                <a:cs typeface="Arial"/>
              </a:rPr>
              <a:t>con </a:t>
            </a:r>
            <a:r>
              <a:rPr sz="1800" spc="95" dirty="0">
                <a:solidFill>
                  <a:srgbClr val="FFFFFF"/>
                </a:solidFill>
                <a:latin typeface="Arial"/>
                <a:cs typeface="Arial"/>
              </a:rPr>
              <a:t>proprietà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1800" spc="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65" dirty="0">
                <a:solidFill>
                  <a:srgbClr val="FFFFFF"/>
                </a:solidFill>
                <a:latin typeface="Arial"/>
                <a:cs typeface="Arial"/>
              </a:rPr>
              <a:t>chiarezza.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Sergio </a:t>
            </a:r>
            <a:r>
              <a:rPr spc="15" dirty="0"/>
              <a:t>Blazina </a:t>
            </a:r>
            <a:r>
              <a:rPr spc="30" dirty="0"/>
              <a:t>, </a:t>
            </a:r>
            <a:r>
              <a:rPr spc="45" dirty="0"/>
              <a:t>Dirigente </a:t>
            </a:r>
            <a:r>
              <a:rPr spc="25" dirty="0"/>
              <a:t>Tecnico </a:t>
            </a:r>
            <a:r>
              <a:rPr spc="-55" dirty="0"/>
              <a:t>– </a:t>
            </a:r>
            <a:r>
              <a:rPr spc="40" dirty="0"/>
              <a:t>Corpo </a:t>
            </a:r>
            <a:r>
              <a:rPr spc="45" dirty="0"/>
              <a:t>ispettivo  </a:t>
            </a:r>
            <a:r>
              <a:rPr spc="40" dirty="0"/>
              <a:t>Ufficio </a:t>
            </a:r>
            <a:r>
              <a:rPr spc="15" dirty="0"/>
              <a:t>Scolastico </a:t>
            </a:r>
            <a:r>
              <a:rPr spc="20" dirty="0"/>
              <a:t>Regionale </a:t>
            </a:r>
            <a:r>
              <a:rPr spc="40" dirty="0"/>
              <a:t>per </a:t>
            </a:r>
            <a:r>
              <a:rPr spc="60" dirty="0"/>
              <a:t>il </a:t>
            </a:r>
            <a:r>
              <a:rPr spc="25" dirty="0"/>
              <a:t>Piemonte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2598547"/>
            <a:ext cx="7874634" cy="272796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68605" marR="1801495" indent="-255904">
              <a:lnSpc>
                <a:spcPts val="2380"/>
              </a:lnSpc>
              <a:spcBef>
                <a:spcPts val="390"/>
              </a:spcBef>
              <a:buClr>
                <a:srgbClr val="FF0000"/>
              </a:buClr>
              <a:buSzPct val="68181"/>
              <a:buFont typeface="Wingdings"/>
              <a:buChar char=""/>
              <a:tabLst>
                <a:tab pos="269240" algn="l"/>
              </a:tabLst>
            </a:pPr>
            <a:r>
              <a:rPr sz="2200" b="1" spc="30" dirty="0">
                <a:solidFill>
                  <a:srgbClr val="001F5F"/>
                </a:solidFill>
                <a:latin typeface="Arial"/>
                <a:cs typeface="Arial"/>
              </a:rPr>
              <a:t>L’importanza </a:t>
            </a:r>
            <a:r>
              <a:rPr sz="2200" b="1" spc="20" dirty="0">
                <a:solidFill>
                  <a:srgbClr val="001F5F"/>
                </a:solidFill>
                <a:latin typeface="Arial"/>
                <a:cs typeface="Arial"/>
              </a:rPr>
              <a:t>della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comprensione </a:t>
            </a:r>
            <a:r>
              <a:rPr sz="2200" b="1" spc="25" dirty="0">
                <a:solidFill>
                  <a:srgbClr val="001F5F"/>
                </a:solidFill>
                <a:latin typeface="Arial"/>
                <a:cs typeface="Arial"/>
              </a:rPr>
              <a:t>del </a:t>
            </a:r>
            <a:r>
              <a:rPr sz="2200" b="1" spc="15" dirty="0">
                <a:solidFill>
                  <a:srgbClr val="001F5F"/>
                </a:solidFill>
                <a:latin typeface="Arial"/>
                <a:cs typeface="Arial"/>
              </a:rPr>
              <a:t>testo  </a:t>
            </a:r>
            <a:r>
              <a:rPr sz="2200" b="1" spc="10" dirty="0">
                <a:solidFill>
                  <a:srgbClr val="001F5F"/>
                </a:solidFill>
                <a:latin typeface="Arial"/>
                <a:cs typeface="Arial"/>
              </a:rPr>
              <a:t>(collegamento </a:t>
            </a:r>
            <a:r>
              <a:rPr sz="2200" b="1" spc="-25" dirty="0">
                <a:solidFill>
                  <a:srgbClr val="001F5F"/>
                </a:solidFill>
                <a:latin typeface="Arial"/>
                <a:cs typeface="Arial"/>
              </a:rPr>
              <a:t>con </a:t>
            </a:r>
            <a:r>
              <a:rPr sz="2200" b="1" spc="15" dirty="0">
                <a:solidFill>
                  <a:srgbClr val="001F5F"/>
                </a:solidFill>
                <a:latin typeface="Arial"/>
                <a:cs typeface="Arial"/>
              </a:rPr>
              <a:t>le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prove</a:t>
            </a:r>
            <a:r>
              <a:rPr sz="2200" b="1" spc="2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spc="-15" dirty="0">
                <a:solidFill>
                  <a:srgbClr val="001F5F"/>
                </a:solidFill>
                <a:latin typeface="Arial"/>
                <a:cs typeface="Arial"/>
              </a:rPr>
              <a:t>Invalsi)</a:t>
            </a:r>
            <a:endParaRPr sz="2200">
              <a:latin typeface="Arial"/>
              <a:cs typeface="Arial"/>
            </a:endParaRPr>
          </a:p>
          <a:p>
            <a:pPr marL="268605" marR="5080" indent="-255904">
              <a:lnSpc>
                <a:spcPts val="2380"/>
              </a:lnSpc>
              <a:spcBef>
                <a:spcPts val="390"/>
              </a:spcBef>
              <a:buClr>
                <a:srgbClr val="FF0000"/>
              </a:buClr>
              <a:buSzPct val="68181"/>
              <a:buFont typeface="Wingdings"/>
              <a:buChar char=""/>
              <a:tabLst>
                <a:tab pos="269240" algn="l"/>
              </a:tabLst>
            </a:pPr>
            <a:r>
              <a:rPr sz="2200" b="1" spc="-90" dirty="0">
                <a:solidFill>
                  <a:srgbClr val="001F5F"/>
                </a:solidFill>
                <a:latin typeface="Arial"/>
                <a:cs typeface="Arial"/>
              </a:rPr>
              <a:t>La </a:t>
            </a:r>
            <a:r>
              <a:rPr sz="2200" b="1" spc="35" dirty="0">
                <a:solidFill>
                  <a:srgbClr val="001F5F"/>
                </a:solidFill>
                <a:latin typeface="Arial"/>
                <a:cs typeface="Arial"/>
              </a:rPr>
              <a:t>riduzione </a:t>
            </a:r>
            <a:r>
              <a:rPr sz="2200" b="1" spc="25" dirty="0">
                <a:solidFill>
                  <a:srgbClr val="001F5F"/>
                </a:solidFill>
                <a:latin typeface="Arial"/>
                <a:cs typeface="Arial"/>
              </a:rPr>
              <a:t>del </a:t>
            </a:r>
            <a:r>
              <a:rPr sz="2200" b="1" spc="-15" dirty="0">
                <a:solidFill>
                  <a:srgbClr val="001F5F"/>
                </a:solidFill>
                <a:latin typeface="Arial"/>
                <a:cs typeface="Arial"/>
              </a:rPr>
              <a:t>peso </a:t>
            </a:r>
            <a:r>
              <a:rPr sz="2200" b="1" spc="25" dirty="0">
                <a:solidFill>
                  <a:srgbClr val="001F5F"/>
                </a:solidFill>
                <a:latin typeface="Arial"/>
                <a:cs typeface="Arial"/>
              </a:rPr>
              <a:t>dei </a:t>
            </a:r>
            <a:r>
              <a:rPr sz="2200" b="1" spc="-5" dirty="0">
                <a:solidFill>
                  <a:srgbClr val="001F5F"/>
                </a:solidFill>
                <a:latin typeface="Arial"/>
                <a:cs typeface="Arial"/>
              </a:rPr>
              <a:t>tecnicismi </a:t>
            </a:r>
            <a:r>
              <a:rPr sz="2200" b="1" spc="20" dirty="0">
                <a:solidFill>
                  <a:srgbClr val="001F5F"/>
                </a:solidFill>
                <a:latin typeface="Arial"/>
                <a:cs typeface="Arial"/>
              </a:rPr>
              <a:t>(tipologia </a:t>
            </a:r>
            <a:r>
              <a:rPr sz="2200" b="1" spc="-45" dirty="0">
                <a:solidFill>
                  <a:srgbClr val="001F5F"/>
                </a:solidFill>
                <a:latin typeface="Arial"/>
                <a:cs typeface="Arial"/>
              </a:rPr>
              <a:t>A) </a:t>
            </a: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e </a:t>
            </a:r>
            <a:r>
              <a:rPr sz="2200" b="1" spc="20" dirty="0">
                <a:solidFill>
                  <a:srgbClr val="001F5F"/>
                </a:solidFill>
                <a:latin typeface="Arial"/>
                <a:cs typeface="Arial"/>
              </a:rPr>
              <a:t>della  </a:t>
            </a:r>
            <a:r>
              <a:rPr sz="2200" b="1" spc="-10" dirty="0">
                <a:solidFill>
                  <a:srgbClr val="001F5F"/>
                </a:solidFill>
                <a:latin typeface="Arial"/>
                <a:cs typeface="Arial"/>
              </a:rPr>
              <a:t>conoscenza </a:t>
            </a:r>
            <a:r>
              <a:rPr sz="2200" b="1" spc="30" dirty="0">
                <a:solidFill>
                  <a:srgbClr val="001F5F"/>
                </a:solidFill>
                <a:latin typeface="Arial"/>
                <a:cs typeface="Arial"/>
              </a:rPr>
              <a:t>di </a:t>
            </a:r>
            <a:r>
              <a:rPr sz="2200" b="1" spc="15" dirty="0">
                <a:solidFill>
                  <a:srgbClr val="001F5F"/>
                </a:solidFill>
                <a:latin typeface="Arial"/>
                <a:cs typeface="Arial"/>
              </a:rPr>
              <a:t>contenuti </a:t>
            </a:r>
            <a:r>
              <a:rPr sz="2200" b="1" spc="20" dirty="0">
                <a:solidFill>
                  <a:srgbClr val="001F5F"/>
                </a:solidFill>
                <a:latin typeface="Arial"/>
                <a:cs typeface="Arial"/>
              </a:rPr>
              <a:t>(tipologia</a:t>
            </a:r>
            <a:r>
              <a:rPr sz="2200" b="1" spc="1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spc="-170" dirty="0">
                <a:solidFill>
                  <a:srgbClr val="001F5F"/>
                </a:solidFill>
                <a:latin typeface="Arial"/>
                <a:cs typeface="Arial"/>
              </a:rPr>
              <a:t>B)</a:t>
            </a:r>
            <a:endParaRPr sz="2200">
              <a:latin typeface="Arial"/>
              <a:cs typeface="Arial"/>
            </a:endParaRPr>
          </a:p>
          <a:p>
            <a:pPr marL="268605" indent="-255904">
              <a:lnSpc>
                <a:spcPct val="100000"/>
              </a:lnSpc>
              <a:spcBef>
                <a:spcPts val="105"/>
              </a:spcBef>
              <a:buClr>
                <a:srgbClr val="FF0000"/>
              </a:buClr>
              <a:buSzPct val="68181"/>
              <a:buFont typeface="Wingdings"/>
              <a:buChar char=""/>
              <a:tabLst>
                <a:tab pos="269240" algn="l"/>
              </a:tabLst>
            </a:pPr>
            <a:r>
              <a:rPr sz="2200" b="1" spc="25" dirty="0">
                <a:solidFill>
                  <a:srgbClr val="001F5F"/>
                </a:solidFill>
                <a:latin typeface="Arial"/>
                <a:cs typeface="Arial"/>
              </a:rPr>
              <a:t>Il </a:t>
            </a:r>
            <a:r>
              <a:rPr sz="2200" b="1" spc="35" dirty="0">
                <a:solidFill>
                  <a:srgbClr val="001F5F"/>
                </a:solidFill>
                <a:latin typeface="Arial"/>
                <a:cs typeface="Arial"/>
              </a:rPr>
              <a:t>riferimento </a:t>
            </a:r>
            <a:r>
              <a:rPr sz="2200" b="1" spc="10" dirty="0">
                <a:solidFill>
                  <a:srgbClr val="001F5F"/>
                </a:solidFill>
                <a:latin typeface="Arial"/>
                <a:cs typeface="Arial"/>
              </a:rPr>
              <a:t>alla </a:t>
            </a:r>
            <a:r>
              <a:rPr sz="2200" b="1" spc="5" dirty="0">
                <a:solidFill>
                  <a:srgbClr val="001F5F"/>
                </a:solidFill>
                <a:latin typeface="Arial"/>
                <a:cs typeface="Arial"/>
              </a:rPr>
              <a:t>sfera </a:t>
            </a:r>
            <a:r>
              <a:rPr sz="2200" b="1" spc="30" dirty="0">
                <a:solidFill>
                  <a:srgbClr val="001F5F"/>
                </a:solidFill>
                <a:latin typeface="Arial"/>
                <a:cs typeface="Arial"/>
              </a:rPr>
              <a:t>di </a:t>
            </a:r>
            <a:r>
              <a:rPr sz="2200" b="1" spc="15" dirty="0">
                <a:solidFill>
                  <a:srgbClr val="001F5F"/>
                </a:solidFill>
                <a:latin typeface="Arial"/>
                <a:cs typeface="Arial"/>
              </a:rPr>
              <a:t>esperienza </a:t>
            </a:r>
            <a:r>
              <a:rPr sz="2200" b="1" spc="20" dirty="0">
                <a:solidFill>
                  <a:srgbClr val="001F5F"/>
                </a:solidFill>
                <a:latin typeface="Arial"/>
                <a:cs typeface="Arial"/>
              </a:rPr>
              <a:t>(tipologia</a:t>
            </a:r>
            <a:r>
              <a:rPr sz="2200" b="1" spc="2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spc="-40" dirty="0">
                <a:solidFill>
                  <a:srgbClr val="001F5F"/>
                </a:solidFill>
                <a:latin typeface="Arial"/>
                <a:cs typeface="Arial"/>
              </a:rPr>
              <a:t>C)</a:t>
            </a:r>
            <a:endParaRPr sz="2200">
              <a:latin typeface="Arial"/>
              <a:cs typeface="Arial"/>
            </a:endParaRPr>
          </a:p>
          <a:p>
            <a:pPr marL="268605" indent="-255904">
              <a:lnSpc>
                <a:spcPct val="100000"/>
              </a:lnSpc>
              <a:spcBef>
                <a:spcPts val="130"/>
              </a:spcBef>
              <a:buClr>
                <a:srgbClr val="FF0000"/>
              </a:buClr>
              <a:buSzPct val="68181"/>
              <a:buFont typeface="Wingdings"/>
              <a:buChar char=""/>
              <a:tabLst>
                <a:tab pos="269240" algn="l"/>
              </a:tabLst>
            </a:pPr>
            <a:r>
              <a:rPr sz="2200" b="1" spc="-90" dirty="0">
                <a:solidFill>
                  <a:srgbClr val="001F5F"/>
                </a:solidFill>
                <a:latin typeface="Arial"/>
                <a:cs typeface="Arial"/>
              </a:rPr>
              <a:t>La </a:t>
            </a:r>
            <a:r>
              <a:rPr sz="2200" b="1" spc="-10" dirty="0">
                <a:solidFill>
                  <a:srgbClr val="001F5F"/>
                </a:solidFill>
                <a:latin typeface="Arial"/>
                <a:cs typeface="Arial"/>
              </a:rPr>
              <a:t>suddivisione </a:t>
            </a:r>
            <a:r>
              <a:rPr sz="2200" b="1" spc="20" dirty="0">
                <a:solidFill>
                  <a:srgbClr val="001F5F"/>
                </a:solidFill>
                <a:latin typeface="Arial"/>
                <a:cs typeface="Arial"/>
              </a:rPr>
              <a:t>della </a:t>
            </a:r>
            <a:r>
              <a:rPr sz="2200" b="1" spc="-20" dirty="0">
                <a:solidFill>
                  <a:srgbClr val="001F5F"/>
                </a:solidFill>
                <a:latin typeface="Arial"/>
                <a:cs typeface="Arial"/>
              </a:rPr>
              <a:t>consegna </a:t>
            </a:r>
            <a:r>
              <a:rPr sz="2200" b="1" spc="25" dirty="0">
                <a:solidFill>
                  <a:srgbClr val="001F5F"/>
                </a:solidFill>
                <a:latin typeface="Arial"/>
                <a:cs typeface="Arial"/>
              </a:rPr>
              <a:t>in </a:t>
            </a:r>
            <a:r>
              <a:rPr sz="2200" b="1" spc="20" dirty="0">
                <a:solidFill>
                  <a:srgbClr val="001F5F"/>
                </a:solidFill>
                <a:latin typeface="Arial"/>
                <a:cs typeface="Arial"/>
              </a:rPr>
              <a:t>due</a:t>
            </a:r>
            <a:r>
              <a:rPr sz="2200" b="1" spc="4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spc="40" dirty="0">
                <a:solidFill>
                  <a:srgbClr val="001F5F"/>
                </a:solidFill>
                <a:latin typeface="Arial"/>
                <a:cs typeface="Arial"/>
              </a:rPr>
              <a:t>parti</a:t>
            </a:r>
            <a:endParaRPr sz="2200">
              <a:latin typeface="Arial"/>
              <a:cs typeface="Arial"/>
            </a:endParaRPr>
          </a:p>
          <a:p>
            <a:pPr marL="268605" indent="-255904">
              <a:lnSpc>
                <a:spcPct val="100000"/>
              </a:lnSpc>
              <a:spcBef>
                <a:spcPts val="135"/>
              </a:spcBef>
              <a:buClr>
                <a:srgbClr val="FF0000"/>
              </a:buClr>
              <a:buSzPct val="68181"/>
              <a:buFont typeface="Wingdings"/>
              <a:buChar char=""/>
              <a:tabLst>
                <a:tab pos="269240" algn="l"/>
              </a:tabLst>
            </a:pPr>
            <a:r>
              <a:rPr sz="2200" b="1" dirty="0">
                <a:solidFill>
                  <a:srgbClr val="001F5F"/>
                </a:solidFill>
                <a:latin typeface="Arial"/>
                <a:cs typeface="Arial"/>
              </a:rPr>
              <a:t>L’insistenza </a:t>
            </a:r>
            <a:r>
              <a:rPr sz="2200" b="1" spc="-10" dirty="0">
                <a:solidFill>
                  <a:srgbClr val="001F5F"/>
                </a:solidFill>
                <a:latin typeface="Arial"/>
                <a:cs typeface="Arial"/>
              </a:rPr>
              <a:t>sulla </a:t>
            </a:r>
            <a:r>
              <a:rPr sz="2200" b="1" spc="30" dirty="0">
                <a:solidFill>
                  <a:srgbClr val="001F5F"/>
                </a:solidFill>
                <a:latin typeface="Arial"/>
                <a:cs typeface="Arial"/>
              </a:rPr>
              <a:t>chiarezza </a:t>
            </a:r>
            <a:r>
              <a:rPr sz="2200" b="1" spc="20" dirty="0">
                <a:solidFill>
                  <a:srgbClr val="001F5F"/>
                </a:solidFill>
                <a:latin typeface="Arial"/>
                <a:cs typeface="Arial"/>
              </a:rPr>
              <a:t>delle indicazioni </a:t>
            </a:r>
            <a:r>
              <a:rPr sz="2200" b="1" spc="30" dirty="0">
                <a:solidFill>
                  <a:srgbClr val="001F5F"/>
                </a:solidFill>
                <a:latin typeface="Arial"/>
                <a:cs typeface="Arial"/>
              </a:rPr>
              <a:t>di</a:t>
            </a:r>
            <a:r>
              <a:rPr sz="2200" b="1" spc="3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spc="-5" dirty="0">
                <a:solidFill>
                  <a:srgbClr val="001F5F"/>
                </a:solidFill>
                <a:latin typeface="Arial"/>
                <a:cs typeface="Arial"/>
              </a:rPr>
              <a:t>lavoro</a:t>
            </a:r>
            <a:endParaRPr sz="2200">
              <a:latin typeface="Arial"/>
              <a:cs typeface="Arial"/>
            </a:endParaRPr>
          </a:p>
          <a:p>
            <a:pPr marL="268605" indent="-255904">
              <a:lnSpc>
                <a:spcPct val="100000"/>
              </a:lnSpc>
              <a:spcBef>
                <a:spcPts val="145"/>
              </a:spcBef>
              <a:buClr>
                <a:srgbClr val="FF0000"/>
              </a:buClr>
              <a:buSzPct val="68181"/>
              <a:buFont typeface="Wingdings"/>
              <a:buChar char=""/>
              <a:tabLst>
                <a:tab pos="269240" algn="l"/>
              </a:tabLst>
            </a:pPr>
            <a:r>
              <a:rPr sz="2200" b="1" spc="25" dirty="0">
                <a:solidFill>
                  <a:srgbClr val="001F5F"/>
                </a:solidFill>
                <a:latin typeface="Arial"/>
                <a:cs typeface="Arial"/>
              </a:rPr>
              <a:t>L’attenzione </a:t>
            </a:r>
            <a:r>
              <a:rPr sz="2200" b="1" spc="5" dirty="0">
                <a:solidFill>
                  <a:srgbClr val="001F5F"/>
                </a:solidFill>
                <a:latin typeface="Arial"/>
                <a:cs typeface="Arial"/>
              </a:rPr>
              <a:t>posta </a:t>
            </a:r>
            <a:r>
              <a:rPr sz="2200" b="1" spc="-5" dirty="0">
                <a:solidFill>
                  <a:srgbClr val="001F5F"/>
                </a:solidFill>
                <a:latin typeface="Arial"/>
                <a:cs typeface="Arial"/>
              </a:rPr>
              <a:t>sulla </a:t>
            </a:r>
            <a:r>
              <a:rPr sz="2200" b="1" spc="30" dirty="0">
                <a:solidFill>
                  <a:srgbClr val="001F5F"/>
                </a:solidFill>
                <a:latin typeface="Arial"/>
                <a:cs typeface="Arial"/>
              </a:rPr>
              <a:t>struttura</a:t>
            </a:r>
            <a:r>
              <a:rPr sz="2200" b="1" spc="1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200" b="1" spc="40" dirty="0">
                <a:solidFill>
                  <a:srgbClr val="001F5F"/>
                </a:solidFill>
                <a:latin typeface="Arial"/>
                <a:cs typeface="Arial"/>
              </a:rPr>
              <a:t>logico-argomentativa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12264" y="1607789"/>
            <a:ext cx="4786883" cy="4496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48560" y="332625"/>
            <a:ext cx="4176522" cy="864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Sergio </a:t>
            </a:r>
            <a:r>
              <a:rPr spc="15" dirty="0"/>
              <a:t>Blazina </a:t>
            </a:r>
            <a:r>
              <a:rPr spc="30" dirty="0"/>
              <a:t>, </a:t>
            </a:r>
            <a:r>
              <a:rPr spc="45" dirty="0"/>
              <a:t>Dirigente </a:t>
            </a:r>
            <a:r>
              <a:rPr spc="25" dirty="0"/>
              <a:t>Tecnico </a:t>
            </a:r>
            <a:r>
              <a:rPr spc="-55" dirty="0"/>
              <a:t>– </a:t>
            </a:r>
            <a:r>
              <a:rPr spc="40" dirty="0"/>
              <a:t>Corpo </a:t>
            </a:r>
            <a:r>
              <a:rPr spc="45" dirty="0"/>
              <a:t>ispettivo  </a:t>
            </a:r>
            <a:r>
              <a:rPr spc="40" dirty="0"/>
              <a:t>Ufficio </a:t>
            </a:r>
            <a:r>
              <a:rPr spc="15" dirty="0"/>
              <a:t>Scolastico </a:t>
            </a:r>
            <a:r>
              <a:rPr spc="20" dirty="0"/>
              <a:t>Regionale </a:t>
            </a:r>
            <a:r>
              <a:rPr spc="40" dirty="0"/>
              <a:t>per </a:t>
            </a:r>
            <a:r>
              <a:rPr spc="60" dirty="0"/>
              <a:t>il </a:t>
            </a:r>
            <a:r>
              <a:rPr spc="25" dirty="0"/>
              <a:t>Piemonte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668" y="2633699"/>
            <a:ext cx="7807959" cy="253492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268605" indent="-255904">
              <a:lnSpc>
                <a:spcPct val="100000"/>
              </a:lnSpc>
              <a:spcBef>
                <a:spcPts val="495"/>
              </a:spcBef>
              <a:buClr>
                <a:srgbClr val="FF0000"/>
              </a:buClr>
              <a:buSzPct val="66666"/>
              <a:buFont typeface="Wingdings"/>
              <a:buChar char=""/>
              <a:tabLst>
                <a:tab pos="269240" algn="l"/>
              </a:tabLst>
            </a:pPr>
            <a:r>
              <a:rPr sz="2400" b="1" spc="-20" dirty="0">
                <a:solidFill>
                  <a:srgbClr val="001F5F"/>
                </a:solidFill>
                <a:latin typeface="Arial"/>
                <a:cs typeface="Arial"/>
              </a:rPr>
              <a:t>Comisso </a:t>
            </a:r>
            <a:r>
              <a:rPr sz="2400" b="1" spc="20" dirty="0">
                <a:solidFill>
                  <a:srgbClr val="001F5F"/>
                </a:solidFill>
                <a:latin typeface="Arial"/>
                <a:cs typeface="Arial"/>
              </a:rPr>
              <a:t>autobiografico </a:t>
            </a:r>
            <a:r>
              <a:rPr sz="2400" b="1" spc="25" dirty="0">
                <a:solidFill>
                  <a:srgbClr val="001F5F"/>
                </a:solidFill>
                <a:latin typeface="Arial"/>
                <a:cs typeface="Arial"/>
              </a:rPr>
              <a:t>(tipologia</a:t>
            </a:r>
            <a:r>
              <a:rPr sz="2400" b="1" spc="1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50" dirty="0">
                <a:solidFill>
                  <a:srgbClr val="001F5F"/>
                </a:solidFill>
                <a:latin typeface="Arial"/>
                <a:cs typeface="Arial"/>
              </a:rPr>
              <a:t>A)</a:t>
            </a:r>
            <a:endParaRPr sz="2400">
              <a:latin typeface="Arial"/>
              <a:cs typeface="Arial"/>
            </a:endParaRPr>
          </a:p>
          <a:p>
            <a:pPr marL="268605" indent="-255904">
              <a:lnSpc>
                <a:spcPct val="100000"/>
              </a:lnSpc>
              <a:spcBef>
                <a:spcPts val="395"/>
              </a:spcBef>
              <a:buClr>
                <a:srgbClr val="FF0000"/>
              </a:buClr>
              <a:buSzPct val="66666"/>
              <a:buFont typeface="Wingdings"/>
              <a:buChar char=""/>
              <a:tabLst>
                <a:tab pos="269240" algn="l"/>
              </a:tabLst>
            </a:pPr>
            <a:r>
              <a:rPr sz="2400" b="1" spc="-130" dirty="0">
                <a:solidFill>
                  <a:srgbClr val="001F5F"/>
                </a:solidFill>
                <a:latin typeface="Arial"/>
                <a:cs typeface="Arial"/>
              </a:rPr>
              <a:t>Eco </a:t>
            </a: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sulla </a:t>
            </a:r>
            <a:r>
              <a:rPr sz="2400" b="1" spc="-10" dirty="0">
                <a:solidFill>
                  <a:srgbClr val="001F5F"/>
                </a:solidFill>
                <a:latin typeface="Arial"/>
                <a:cs typeface="Arial"/>
              </a:rPr>
              <a:t>musica </a:t>
            </a:r>
            <a:r>
              <a:rPr sz="2400" b="1" spc="25" dirty="0">
                <a:solidFill>
                  <a:srgbClr val="001F5F"/>
                </a:solidFill>
                <a:latin typeface="Arial"/>
                <a:cs typeface="Arial"/>
              </a:rPr>
              <a:t>(tipologia</a:t>
            </a:r>
            <a:r>
              <a:rPr sz="2400" b="1" spc="-1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185" dirty="0">
                <a:solidFill>
                  <a:srgbClr val="001F5F"/>
                </a:solidFill>
                <a:latin typeface="Arial"/>
                <a:cs typeface="Arial"/>
              </a:rPr>
              <a:t>B)</a:t>
            </a:r>
            <a:endParaRPr sz="2400">
              <a:latin typeface="Arial"/>
              <a:cs typeface="Arial"/>
            </a:endParaRPr>
          </a:p>
          <a:p>
            <a:pPr marL="268605" indent="-255904">
              <a:lnSpc>
                <a:spcPct val="100000"/>
              </a:lnSpc>
              <a:spcBef>
                <a:spcPts val="400"/>
              </a:spcBef>
              <a:buClr>
                <a:srgbClr val="FF0000"/>
              </a:buClr>
              <a:buSzPct val="66666"/>
              <a:buFont typeface="Wingdings"/>
              <a:buChar char=""/>
              <a:tabLst>
                <a:tab pos="269240" algn="l"/>
              </a:tabLst>
            </a:pPr>
            <a:r>
              <a:rPr sz="2400" b="1" spc="10" dirty="0">
                <a:solidFill>
                  <a:srgbClr val="001F5F"/>
                </a:solidFill>
                <a:latin typeface="Arial"/>
                <a:cs typeface="Arial"/>
              </a:rPr>
              <a:t>Annamaria Testa </a:t>
            </a:r>
            <a:r>
              <a:rPr sz="2400" b="1" spc="-5" dirty="0">
                <a:solidFill>
                  <a:srgbClr val="001F5F"/>
                </a:solidFill>
                <a:latin typeface="Arial"/>
                <a:cs typeface="Arial"/>
              </a:rPr>
              <a:t>sulla </a:t>
            </a:r>
            <a:r>
              <a:rPr sz="2400" b="1" spc="40" dirty="0">
                <a:solidFill>
                  <a:srgbClr val="001F5F"/>
                </a:solidFill>
                <a:latin typeface="Arial"/>
                <a:cs typeface="Arial"/>
              </a:rPr>
              <a:t>lettura </a:t>
            </a:r>
            <a:r>
              <a:rPr sz="2400" b="1" spc="25" dirty="0">
                <a:solidFill>
                  <a:srgbClr val="001F5F"/>
                </a:solidFill>
                <a:latin typeface="Arial"/>
                <a:cs typeface="Arial"/>
              </a:rPr>
              <a:t>(tipologia</a:t>
            </a:r>
            <a:r>
              <a:rPr sz="2400" b="1" spc="24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185" dirty="0">
                <a:solidFill>
                  <a:srgbClr val="001F5F"/>
                </a:solidFill>
                <a:latin typeface="Arial"/>
                <a:cs typeface="Arial"/>
              </a:rPr>
              <a:t>B)</a:t>
            </a:r>
            <a:endParaRPr sz="2400">
              <a:latin typeface="Arial"/>
              <a:cs typeface="Arial"/>
            </a:endParaRPr>
          </a:p>
          <a:p>
            <a:pPr marL="268605" indent="-255904">
              <a:lnSpc>
                <a:spcPct val="100000"/>
              </a:lnSpc>
              <a:spcBef>
                <a:spcPts val="405"/>
              </a:spcBef>
              <a:buClr>
                <a:srgbClr val="FF0000"/>
              </a:buClr>
              <a:buSzPct val="66666"/>
              <a:buFont typeface="Wingdings"/>
              <a:buChar char=""/>
              <a:tabLst>
                <a:tab pos="269240" algn="l"/>
              </a:tabLst>
            </a:pPr>
            <a:r>
              <a:rPr sz="2400" b="1" spc="45" dirty="0">
                <a:solidFill>
                  <a:srgbClr val="001F5F"/>
                </a:solidFill>
                <a:latin typeface="Arial"/>
                <a:cs typeface="Arial"/>
              </a:rPr>
              <a:t>Mothé </a:t>
            </a:r>
            <a:r>
              <a:rPr sz="2400" b="1" spc="-20" dirty="0">
                <a:solidFill>
                  <a:srgbClr val="001F5F"/>
                </a:solidFill>
                <a:latin typeface="Arial"/>
                <a:cs typeface="Arial"/>
              </a:rPr>
              <a:t>sul </a:t>
            </a:r>
            <a:r>
              <a:rPr sz="2400" b="1" spc="-10" dirty="0">
                <a:solidFill>
                  <a:srgbClr val="001F5F"/>
                </a:solidFill>
                <a:latin typeface="Arial"/>
                <a:cs typeface="Arial"/>
              </a:rPr>
              <a:t>paradosso </a:t>
            </a:r>
            <a:r>
              <a:rPr sz="2400" b="1" spc="25" dirty="0">
                <a:solidFill>
                  <a:srgbClr val="001F5F"/>
                </a:solidFill>
                <a:latin typeface="Arial"/>
                <a:cs typeface="Arial"/>
              </a:rPr>
              <a:t>del </a:t>
            </a:r>
            <a:r>
              <a:rPr sz="2400" b="1" spc="55" dirty="0">
                <a:solidFill>
                  <a:srgbClr val="001F5F"/>
                </a:solidFill>
                <a:latin typeface="Arial"/>
                <a:cs typeface="Arial"/>
              </a:rPr>
              <a:t>tempo </a:t>
            </a:r>
            <a:r>
              <a:rPr sz="2400" b="1" spc="30" dirty="0">
                <a:solidFill>
                  <a:srgbClr val="001F5F"/>
                </a:solidFill>
                <a:latin typeface="Arial"/>
                <a:cs typeface="Arial"/>
              </a:rPr>
              <a:t>libero </a:t>
            </a:r>
            <a:r>
              <a:rPr sz="2400" b="1" spc="25" dirty="0">
                <a:solidFill>
                  <a:srgbClr val="001F5F"/>
                </a:solidFill>
                <a:latin typeface="Arial"/>
                <a:cs typeface="Arial"/>
              </a:rPr>
              <a:t>(tipologia</a:t>
            </a:r>
            <a:r>
              <a:rPr sz="2400" b="1" spc="2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45" dirty="0">
                <a:solidFill>
                  <a:srgbClr val="001F5F"/>
                </a:solidFill>
                <a:latin typeface="Arial"/>
                <a:cs typeface="Arial"/>
              </a:rPr>
              <a:t>C)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► </a:t>
            </a:r>
            <a:r>
              <a:rPr sz="2400" b="1" spc="-25" dirty="0">
                <a:solidFill>
                  <a:srgbClr val="001F5F"/>
                </a:solidFill>
                <a:latin typeface="Arial"/>
                <a:cs typeface="Arial"/>
              </a:rPr>
              <a:t>focalizzarsi </a:t>
            </a:r>
            <a:r>
              <a:rPr sz="2400" b="1" spc="-50" dirty="0">
                <a:solidFill>
                  <a:srgbClr val="001F5F"/>
                </a:solidFill>
                <a:latin typeface="Arial"/>
                <a:cs typeface="Arial"/>
              </a:rPr>
              <a:t>sulla </a:t>
            </a:r>
            <a:r>
              <a:rPr sz="2400" b="1" spc="-75" dirty="0">
                <a:solidFill>
                  <a:srgbClr val="001F5F"/>
                </a:solidFill>
                <a:latin typeface="Arial"/>
                <a:cs typeface="Arial"/>
              </a:rPr>
              <a:t>struttura </a:t>
            </a:r>
            <a:r>
              <a:rPr sz="2400" b="1" spc="60" dirty="0">
                <a:solidFill>
                  <a:srgbClr val="001F5F"/>
                </a:solidFill>
                <a:latin typeface="Arial"/>
                <a:cs typeface="Arial"/>
              </a:rPr>
              <a:t>delle</a:t>
            </a:r>
            <a:r>
              <a:rPr sz="2400" b="1" spc="16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70" dirty="0">
                <a:solidFill>
                  <a:srgbClr val="001F5F"/>
                </a:solidFill>
                <a:latin typeface="Arial"/>
                <a:cs typeface="Arial"/>
              </a:rPr>
              <a:t>CONSEGNE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366515" y="1607789"/>
            <a:ext cx="2276855" cy="4450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48560" y="332625"/>
            <a:ext cx="4176522" cy="8640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85"/>
              </a:spcBef>
            </a:pPr>
            <a:r>
              <a:rPr spc="20" dirty="0"/>
              <a:t>Sergio </a:t>
            </a:r>
            <a:r>
              <a:rPr spc="15" dirty="0"/>
              <a:t>Blazina </a:t>
            </a:r>
            <a:r>
              <a:rPr spc="30" dirty="0"/>
              <a:t>, </a:t>
            </a:r>
            <a:r>
              <a:rPr spc="45" dirty="0"/>
              <a:t>Dirigente </a:t>
            </a:r>
            <a:r>
              <a:rPr spc="25" dirty="0"/>
              <a:t>Tecnico </a:t>
            </a:r>
            <a:r>
              <a:rPr spc="-55" dirty="0"/>
              <a:t>– </a:t>
            </a:r>
            <a:r>
              <a:rPr spc="40" dirty="0"/>
              <a:t>Corpo </a:t>
            </a:r>
            <a:r>
              <a:rPr spc="45" dirty="0"/>
              <a:t>ispettivo  </a:t>
            </a:r>
            <a:r>
              <a:rPr spc="40" dirty="0"/>
              <a:t>Ufficio </a:t>
            </a:r>
            <a:r>
              <a:rPr spc="15" dirty="0"/>
              <a:t>Scolastico </a:t>
            </a:r>
            <a:r>
              <a:rPr spc="20" dirty="0"/>
              <a:t>Regionale </a:t>
            </a:r>
            <a:r>
              <a:rPr spc="40" dirty="0"/>
              <a:t>per </a:t>
            </a:r>
            <a:r>
              <a:rPr spc="60" dirty="0"/>
              <a:t>il </a:t>
            </a:r>
            <a:r>
              <a:rPr spc="25" dirty="0"/>
              <a:t>Piemonte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1871217"/>
            <a:ext cx="7860665" cy="2753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1125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73D86"/>
                </a:solidFill>
                <a:latin typeface="Candara"/>
                <a:cs typeface="Candara"/>
              </a:rPr>
              <a:t>SECONDA </a:t>
            </a:r>
            <a:r>
              <a:rPr sz="2800" b="1" spc="-20" dirty="0">
                <a:solidFill>
                  <a:srgbClr val="073D86"/>
                </a:solidFill>
                <a:latin typeface="Candara"/>
                <a:cs typeface="Candara"/>
              </a:rPr>
              <a:t>PROVA </a:t>
            </a:r>
            <a:r>
              <a:rPr sz="2800" b="1" spc="-15" dirty="0">
                <a:solidFill>
                  <a:srgbClr val="073D86"/>
                </a:solidFill>
                <a:latin typeface="Candara"/>
                <a:cs typeface="Candara"/>
              </a:rPr>
              <a:t>SCRITTA </a:t>
            </a:r>
            <a:r>
              <a:rPr sz="2800" b="1" dirty="0">
                <a:solidFill>
                  <a:srgbClr val="073D86"/>
                </a:solidFill>
                <a:latin typeface="Candara"/>
                <a:cs typeface="Candara"/>
              </a:rPr>
              <a:t>(max </a:t>
            </a:r>
            <a:r>
              <a:rPr sz="2800" b="1" spc="-5" dirty="0">
                <a:solidFill>
                  <a:srgbClr val="073D86"/>
                </a:solidFill>
                <a:latin typeface="Candara"/>
                <a:cs typeface="Candara"/>
              </a:rPr>
              <a:t>20</a:t>
            </a:r>
            <a:r>
              <a:rPr sz="2800" b="1" spc="4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800" b="1" spc="-5" dirty="0">
                <a:solidFill>
                  <a:srgbClr val="073D86"/>
                </a:solidFill>
                <a:latin typeface="Candara"/>
                <a:cs typeface="Candara"/>
              </a:rPr>
              <a:t>pt)</a:t>
            </a:r>
            <a:endParaRPr sz="28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800">
              <a:latin typeface="Times New Roman"/>
              <a:cs typeface="Times New Roman"/>
            </a:endParaRPr>
          </a:p>
          <a:p>
            <a:pPr marL="287020" marR="5080" indent="-274320">
              <a:lnSpc>
                <a:spcPct val="100000"/>
              </a:lnSpc>
              <a:buClr>
                <a:srgbClr val="30B6FC"/>
              </a:buClr>
              <a:buChar char="-"/>
              <a:tabLst>
                <a:tab pos="286385" algn="l"/>
                <a:tab pos="287020" algn="l"/>
              </a:tabLst>
            </a:pP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Conferma delle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discipline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caratterizzanti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i percorsi e gli  indirizzi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di studio (DM</a:t>
            </a:r>
            <a:r>
              <a:rPr sz="2600" spc="-5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10/2015)</a:t>
            </a:r>
            <a:endParaRPr sz="2600">
              <a:latin typeface="Candara"/>
              <a:cs typeface="Candara"/>
            </a:endParaRPr>
          </a:p>
          <a:p>
            <a:pPr marL="287020" indent="-274320">
              <a:lnSpc>
                <a:spcPct val="100000"/>
              </a:lnSpc>
              <a:spcBef>
                <a:spcPts val="625"/>
              </a:spcBef>
              <a:buClr>
                <a:srgbClr val="30B6FC"/>
              </a:buClr>
              <a:buChar char="-"/>
              <a:tabLst>
                <a:tab pos="286385" algn="l"/>
                <a:tab pos="287020" algn="l"/>
              </a:tabLst>
            </a:pP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La possibilità di prove</a:t>
            </a:r>
            <a:r>
              <a:rPr sz="2600" spc="-6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«pluridisciplinari»</a:t>
            </a:r>
            <a:endParaRPr sz="2600">
              <a:latin typeface="Candara"/>
              <a:cs typeface="Candara"/>
            </a:endParaRPr>
          </a:p>
          <a:p>
            <a:pPr marL="287020" indent="-274320">
              <a:lnSpc>
                <a:spcPct val="100000"/>
              </a:lnSpc>
              <a:spcBef>
                <a:spcPts val="625"/>
              </a:spcBef>
              <a:buClr>
                <a:srgbClr val="30B6FC"/>
              </a:buClr>
              <a:buChar char="-"/>
              <a:tabLst>
                <a:tab pos="286385" algn="l"/>
                <a:tab pos="287020" algn="l"/>
              </a:tabLst>
            </a:pP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I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quadri </a:t>
            </a:r>
            <a:r>
              <a:rPr sz="2600" spc="-10" dirty="0">
                <a:solidFill>
                  <a:srgbClr val="073D86"/>
                </a:solidFill>
                <a:latin typeface="Candara"/>
                <a:cs typeface="Candara"/>
              </a:rPr>
              <a:t>di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riferimento e le griglie </a:t>
            </a:r>
            <a:r>
              <a:rPr sz="2600" spc="-10" dirty="0">
                <a:solidFill>
                  <a:srgbClr val="073D86"/>
                </a:solidFill>
                <a:latin typeface="Candara"/>
                <a:cs typeface="Candara"/>
              </a:rPr>
              <a:t>di</a:t>
            </a:r>
            <a:r>
              <a:rPr sz="2600" spc="-6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valutazione</a:t>
            </a:r>
            <a:endParaRPr sz="2600">
              <a:latin typeface="Candara"/>
              <a:cs typeface="Candar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58160" y="105918"/>
            <a:ext cx="296545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dirty="0"/>
              <a:t>LE </a:t>
            </a:r>
            <a:r>
              <a:rPr sz="2900" spc="-15" dirty="0"/>
              <a:t>PROVE</a:t>
            </a:r>
            <a:r>
              <a:rPr sz="2900" spc="-110" dirty="0"/>
              <a:t> </a:t>
            </a:r>
            <a:r>
              <a:rPr sz="2900" spc="-10" dirty="0"/>
              <a:t>D’ESAME</a:t>
            </a:r>
            <a:endParaRPr sz="29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8352" y="1193444"/>
            <a:ext cx="7957820" cy="386651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023110">
              <a:lnSpc>
                <a:spcPct val="100000"/>
              </a:lnSpc>
              <a:spcBef>
                <a:spcPts val="770"/>
              </a:spcBef>
            </a:pPr>
            <a:r>
              <a:rPr sz="2800" b="1" spc="-5" dirty="0">
                <a:solidFill>
                  <a:srgbClr val="073D86"/>
                </a:solidFill>
                <a:latin typeface="Candara"/>
                <a:cs typeface="Candara"/>
              </a:rPr>
              <a:t>SECONDA </a:t>
            </a:r>
            <a:r>
              <a:rPr sz="2800" b="1" spc="-20" dirty="0">
                <a:solidFill>
                  <a:srgbClr val="073D86"/>
                </a:solidFill>
                <a:latin typeface="Candara"/>
                <a:cs typeface="Candara"/>
              </a:rPr>
              <a:t>PROVA</a:t>
            </a:r>
            <a:r>
              <a:rPr sz="2800" b="1" spc="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800" b="1" spc="-15" dirty="0">
                <a:solidFill>
                  <a:srgbClr val="073D86"/>
                </a:solidFill>
                <a:latin typeface="Candara"/>
                <a:cs typeface="Candara"/>
              </a:rPr>
              <a:t>SCRITTA</a:t>
            </a:r>
            <a:endParaRPr sz="2800">
              <a:latin typeface="Candara"/>
              <a:cs typeface="Candara"/>
            </a:endParaRPr>
          </a:p>
          <a:p>
            <a:pPr marL="2355215">
              <a:lnSpc>
                <a:spcPct val="100000"/>
              </a:lnSpc>
              <a:spcBef>
                <a:spcPts val="675"/>
              </a:spcBef>
            </a:pPr>
            <a:r>
              <a:rPr sz="2800" b="1" spc="-5" dirty="0">
                <a:solidFill>
                  <a:srgbClr val="073D86"/>
                </a:solidFill>
                <a:latin typeface="Candara"/>
                <a:cs typeface="Candara"/>
              </a:rPr>
              <a:t>I quadri di</a:t>
            </a:r>
            <a:r>
              <a:rPr sz="2800" b="1" spc="1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800" b="1" spc="-10" dirty="0">
                <a:solidFill>
                  <a:srgbClr val="073D86"/>
                </a:solidFill>
                <a:latin typeface="Candara"/>
                <a:cs typeface="Candara"/>
              </a:rPr>
              <a:t>riferimento</a:t>
            </a:r>
            <a:endParaRPr sz="28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Le caratteristiche </a:t>
            </a:r>
            <a:r>
              <a:rPr sz="2800" spc="-10" dirty="0">
                <a:solidFill>
                  <a:srgbClr val="073D86"/>
                </a:solidFill>
                <a:latin typeface="Candara"/>
                <a:cs typeface="Candara"/>
              </a:rPr>
              <a:t>della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 prova:</a:t>
            </a:r>
            <a:endParaRPr sz="2800">
              <a:latin typeface="Candara"/>
              <a:cs typeface="Candara"/>
            </a:endParaRPr>
          </a:p>
          <a:p>
            <a:pPr marL="12700" marR="5080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- Per ciascun indirizzo vengono definite la o le  tipologie e vengono fornite indicazioni sulla </a:t>
            </a:r>
            <a:r>
              <a:rPr sz="2800" dirty="0">
                <a:solidFill>
                  <a:srgbClr val="073D86"/>
                </a:solidFill>
                <a:latin typeface="Candara"/>
                <a:cs typeface="Candara"/>
              </a:rPr>
              <a:t>struttura 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e sulla </a:t>
            </a:r>
            <a:r>
              <a:rPr sz="2800" spc="-10" dirty="0">
                <a:solidFill>
                  <a:srgbClr val="073D86"/>
                </a:solidFill>
                <a:latin typeface="Candara"/>
                <a:cs typeface="Candara"/>
              </a:rPr>
              <a:t>durata della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prova (in molti casi con</a:t>
            </a:r>
            <a:r>
              <a:rPr sz="2800" spc="6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un</a:t>
            </a:r>
            <a:endParaRPr sz="2800">
              <a:latin typeface="Candara"/>
              <a:cs typeface="Candara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«range» di</a:t>
            </a:r>
            <a:r>
              <a:rPr sz="2800" spc="1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variazione)</a:t>
            </a:r>
            <a:endParaRPr sz="2800">
              <a:latin typeface="Candara"/>
              <a:cs typeface="Candar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58160" y="105918"/>
            <a:ext cx="296545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dirty="0"/>
              <a:t>LE </a:t>
            </a:r>
            <a:r>
              <a:rPr sz="2900" spc="-15" dirty="0"/>
              <a:t>PROVE</a:t>
            </a:r>
            <a:r>
              <a:rPr sz="2900" spc="-110" dirty="0"/>
              <a:t> </a:t>
            </a:r>
            <a:r>
              <a:rPr sz="2900" spc="-10" dirty="0"/>
              <a:t>D’ESAME</a:t>
            </a:r>
            <a:endParaRPr sz="29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8352" y="1193444"/>
            <a:ext cx="8071484" cy="3354704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023110">
              <a:lnSpc>
                <a:spcPct val="100000"/>
              </a:lnSpc>
              <a:spcBef>
                <a:spcPts val="770"/>
              </a:spcBef>
            </a:pPr>
            <a:r>
              <a:rPr sz="2800" b="1" spc="-5" dirty="0">
                <a:solidFill>
                  <a:srgbClr val="073D86"/>
                </a:solidFill>
                <a:latin typeface="Candara"/>
                <a:cs typeface="Candara"/>
              </a:rPr>
              <a:t>SECONDA </a:t>
            </a:r>
            <a:r>
              <a:rPr sz="2800" b="1" spc="-20" dirty="0">
                <a:solidFill>
                  <a:srgbClr val="073D86"/>
                </a:solidFill>
                <a:latin typeface="Candara"/>
                <a:cs typeface="Candara"/>
              </a:rPr>
              <a:t>PROVA</a:t>
            </a:r>
            <a:r>
              <a:rPr sz="2800" b="1" spc="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800" b="1" spc="-15" dirty="0">
                <a:solidFill>
                  <a:srgbClr val="073D86"/>
                </a:solidFill>
                <a:latin typeface="Candara"/>
                <a:cs typeface="Candara"/>
              </a:rPr>
              <a:t>SCRITTA</a:t>
            </a:r>
            <a:endParaRPr sz="2800">
              <a:latin typeface="Candara"/>
              <a:cs typeface="Candara"/>
            </a:endParaRPr>
          </a:p>
          <a:p>
            <a:pPr marL="277495">
              <a:lnSpc>
                <a:spcPct val="100000"/>
              </a:lnSpc>
              <a:spcBef>
                <a:spcPts val="675"/>
              </a:spcBef>
            </a:pPr>
            <a:r>
              <a:rPr sz="2800" b="1" spc="-5" dirty="0">
                <a:solidFill>
                  <a:srgbClr val="073D86"/>
                </a:solidFill>
                <a:latin typeface="Candara"/>
                <a:cs typeface="Candara"/>
              </a:rPr>
              <a:t>I quadri di </a:t>
            </a:r>
            <a:r>
              <a:rPr sz="2800" b="1" spc="-10" dirty="0">
                <a:solidFill>
                  <a:srgbClr val="073D86"/>
                </a:solidFill>
                <a:latin typeface="Candara"/>
                <a:cs typeface="Candara"/>
              </a:rPr>
              <a:t>riferimento: </a:t>
            </a:r>
            <a:r>
              <a:rPr sz="2800" b="1" spc="-5" dirty="0">
                <a:solidFill>
                  <a:srgbClr val="073D86"/>
                </a:solidFill>
                <a:latin typeface="Candara"/>
                <a:cs typeface="Candara"/>
              </a:rPr>
              <a:t>caratteristiche </a:t>
            </a:r>
            <a:r>
              <a:rPr sz="2800" b="1" spc="-10" dirty="0">
                <a:solidFill>
                  <a:srgbClr val="073D86"/>
                </a:solidFill>
                <a:latin typeface="Candara"/>
                <a:cs typeface="Candara"/>
              </a:rPr>
              <a:t>della</a:t>
            </a:r>
            <a:r>
              <a:rPr sz="2800" b="1" spc="7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800" b="1" spc="-5" dirty="0">
                <a:solidFill>
                  <a:srgbClr val="073D86"/>
                </a:solidFill>
                <a:latin typeface="Candara"/>
                <a:cs typeface="Candara"/>
              </a:rPr>
              <a:t>prova</a:t>
            </a:r>
            <a:endParaRPr sz="28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L="287020" marR="5080" indent="-274320" algn="just">
              <a:lnSpc>
                <a:spcPct val="100000"/>
              </a:lnSpc>
            </a:pPr>
            <a:r>
              <a:rPr sz="2800" spc="-5" dirty="0">
                <a:solidFill>
                  <a:srgbClr val="30B6FC"/>
                </a:solidFill>
                <a:latin typeface="Candara"/>
                <a:cs typeface="Candara"/>
              </a:rPr>
              <a:t>-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Per gli indirizzi di istruzione tecnica viene  confermata la struttura prevista </a:t>
            </a:r>
            <a:r>
              <a:rPr sz="2800" spc="-10" dirty="0">
                <a:solidFill>
                  <a:srgbClr val="073D86"/>
                </a:solidFill>
                <a:latin typeface="Candara"/>
                <a:cs typeface="Candara"/>
              </a:rPr>
              <a:t>dal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DM 10/2015 e  adottata in questi anni, </a:t>
            </a:r>
            <a:r>
              <a:rPr sz="2800" spc="-10" dirty="0">
                <a:solidFill>
                  <a:srgbClr val="073D86"/>
                </a:solidFill>
                <a:latin typeface="Candara"/>
                <a:cs typeface="Candara"/>
              </a:rPr>
              <a:t>con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una parte comune e  quattro quesiti</a:t>
            </a:r>
            <a:endParaRPr sz="2800">
              <a:latin typeface="Candara"/>
              <a:cs typeface="Candar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58160" y="105918"/>
            <a:ext cx="296545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dirty="0"/>
              <a:t>LE </a:t>
            </a:r>
            <a:r>
              <a:rPr sz="2900" spc="-15" dirty="0"/>
              <a:t>PROVE</a:t>
            </a:r>
            <a:r>
              <a:rPr sz="2900" spc="-110" dirty="0"/>
              <a:t> </a:t>
            </a:r>
            <a:r>
              <a:rPr sz="2900" spc="-10" dirty="0"/>
              <a:t>D’ESAME</a:t>
            </a:r>
            <a:endParaRPr sz="2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1320190"/>
            <a:ext cx="8072120" cy="386715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770"/>
              </a:spcBef>
              <a:buClr>
                <a:srgbClr val="30B6FC"/>
              </a:buClr>
              <a:buAutoNum type="arabicParenR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I requisiti per l’ammissione</a:t>
            </a:r>
            <a:r>
              <a:rPr sz="2800" spc="2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all’esame</a:t>
            </a:r>
            <a:endParaRPr sz="2800">
              <a:latin typeface="Candara"/>
              <a:cs typeface="Candara"/>
            </a:endParaRPr>
          </a:p>
          <a:p>
            <a:pPr marL="469900" indent="-457200">
              <a:lnSpc>
                <a:spcPct val="100000"/>
              </a:lnSpc>
              <a:spcBef>
                <a:spcPts val="675"/>
              </a:spcBef>
              <a:buClr>
                <a:srgbClr val="30B6FC"/>
              </a:buClr>
              <a:buAutoNum type="arabicParenR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L’incremento </a:t>
            </a:r>
            <a:r>
              <a:rPr sz="2800" spc="-10" dirty="0">
                <a:solidFill>
                  <a:srgbClr val="073D86"/>
                </a:solidFill>
                <a:latin typeface="Candara"/>
                <a:cs typeface="Candara"/>
              </a:rPr>
              <a:t>del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peso </a:t>
            </a:r>
            <a:r>
              <a:rPr sz="2800" spc="-10" dirty="0">
                <a:solidFill>
                  <a:srgbClr val="073D86"/>
                </a:solidFill>
                <a:latin typeface="Candara"/>
                <a:cs typeface="Candara"/>
              </a:rPr>
              <a:t>del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credito</a:t>
            </a:r>
            <a:r>
              <a:rPr sz="2800" spc="2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scolastico</a:t>
            </a:r>
            <a:endParaRPr sz="2800">
              <a:latin typeface="Candara"/>
              <a:cs typeface="Candara"/>
            </a:endParaRPr>
          </a:p>
          <a:p>
            <a:pPr marL="469900" marR="5080" indent="-457200" algn="just">
              <a:lnSpc>
                <a:spcPct val="100000"/>
              </a:lnSpc>
              <a:spcBef>
                <a:spcPts val="670"/>
              </a:spcBef>
              <a:buClr>
                <a:srgbClr val="30B6FC"/>
              </a:buClr>
              <a:buAutoNum type="arabicParenR"/>
              <a:tabLst>
                <a:tab pos="469900" algn="l"/>
              </a:tabLst>
            </a:pP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Le modifiche nella struttura e nell’organizzazione  </a:t>
            </a:r>
            <a:r>
              <a:rPr sz="2800" spc="-10" dirty="0">
                <a:solidFill>
                  <a:srgbClr val="073D86"/>
                </a:solidFill>
                <a:latin typeface="Candara"/>
                <a:cs typeface="Candara"/>
              </a:rPr>
              <a:t>delle prove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di esame </a:t>
            </a:r>
            <a:r>
              <a:rPr sz="2800" spc="-10" dirty="0">
                <a:solidFill>
                  <a:srgbClr val="073D86"/>
                </a:solidFill>
                <a:latin typeface="Candara"/>
                <a:cs typeface="Candara"/>
              </a:rPr>
              <a:t>(prima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e </a:t>
            </a:r>
            <a:r>
              <a:rPr sz="2800" dirty="0">
                <a:solidFill>
                  <a:srgbClr val="073D86"/>
                </a:solidFill>
                <a:latin typeface="Candara"/>
                <a:cs typeface="Candara"/>
              </a:rPr>
              <a:t>seconda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prova  scritta;</a:t>
            </a:r>
            <a:r>
              <a:rPr sz="2800" spc="-2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colloquio)</a:t>
            </a:r>
            <a:endParaRPr sz="2800">
              <a:latin typeface="Candara"/>
              <a:cs typeface="Candara"/>
            </a:endParaRPr>
          </a:p>
          <a:p>
            <a:pPr marL="469900" indent="-457200">
              <a:lnSpc>
                <a:spcPct val="100000"/>
              </a:lnSpc>
              <a:spcBef>
                <a:spcPts val="675"/>
              </a:spcBef>
              <a:buClr>
                <a:srgbClr val="30B6FC"/>
              </a:buClr>
              <a:buAutoNum type="arabicParenR"/>
              <a:tabLst>
                <a:tab pos="469265" algn="l"/>
                <a:tab pos="469900" algn="l"/>
              </a:tabLst>
            </a:pP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L’abolizione </a:t>
            </a:r>
            <a:r>
              <a:rPr sz="2800" spc="-10" dirty="0">
                <a:solidFill>
                  <a:srgbClr val="073D86"/>
                </a:solidFill>
                <a:latin typeface="Candara"/>
                <a:cs typeface="Candara"/>
              </a:rPr>
              <a:t>della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terza</a:t>
            </a:r>
            <a:r>
              <a:rPr sz="2800" spc="4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prova</a:t>
            </a:r>
            <a:endParaRPr sz="2800">
              <a:latin typeface="Candara"/>
              <a:cs typeface="Candara"/>
            </a:endParaRPr>
          </a:p>
          <a:p>
            <a:pPr marL="469900" marR="5080" indent="-457200">
              <a:lnSpc>
                <a:spcPct val="100000"/>
              </a:lnSpc>
              <a:spcBef>
                <a:spcPts val="675"/>
              </a:spcBef>
              <a:buClr>
                <a:srgbClr val="30B6FC"/>
              </a:buClr>
              <a:buAutoNum type="arabicParenR"/>
              <a:tabLst>
                <a:tab pos="469265" algn="l"/>
                <a:tab pos="469900" algn="l"/>
                <a:tab pos="3182620" algn="l"/>
                <a:tab pos="4435475" algn="l"/>
                <a:tab pos="5838190" algn="l"/>
              </a:tabLst>
            </a:pP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L’introdu</a:t>
            </a:r>
            <a:r>
              <a:rPr sz="2800" spc="-20" dirty="0">
                <a:solidFill>
                  <a:srgbClr val="073D86"/>
                </a:solidFill>
                <a:latin typeface="Candara"/>
                <a:cs typeface="Candara"/>
              </a:rPr>
              <a:t>z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ione</a:t>
            </a:r>
            <a:r>
              <a:rPr sz="2800" dirty="0">
                <a:solidFill>
                  <a:srgbClr val="073D86"/>
                </a:solidFill>
                <a:latin typeface="Candara"/>
                <a:cs typeface="Candara"/>
              </a:rPr>
              <a:t>	</a:t>
            </a:r>
            <a:r>
              <a:rPr sz="2800" spc="-10" dirty="0">
                <a:solidFill>
                  <a:srgbClr val="073D86"/>
                </a:solidFill>
                <a:latin typeface="Candara"/>
                <a:cs typeface="Candara"/>
              </a:rPr>
              <a:t>dell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e</a:t>
            </a:r>
            <a:r>
              <a:rPr sz="2800" dirty="0">
                <a:solidFill>
                  <a:srgbClr val="073D86"/>
                </a:solidFill>
                <a:latin typeface="Candara"/>
                <a:cs typeface="Candara"/>
              </a:rPr>
              <a:t>	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pr</a:t>
            </a:r>
            <a:r>
              <a:rPr sz="2800" spc="-25" dirty="0">
                <a:solidFill>
                  <a:srgbClr val="073D86"/>
                </a:solidFill>
                <a:latin typeface="Candara"/>
                <a:cs typeface="Candara"/>
              </a:rPr>
              <a:t>o</a:t>
            </a:r>
            <a:r>
              <a:rPr sz="2800" spc="-10" dirty="0">
                <a:solidFill>
                  <a:srgbClr val="073D86"/>
                </a:solidFill>
                <a:latin typeface="Candara"/>
                <a:cs typeface="Candara"/>
              </a:rPr>
              <a:t>v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e</a:t>
            </a:r>
            <a:r>
              <a:rPr sz="2800" dirty="0">
                <a:solidFill>
                  <a:srgbClr val="073D86"/>
                </a:solidFill>
                <a:latin typeface="Candara"/>
                <a:cs typeface="Candara"/>
              </a:rPr>
              <a:t>	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s</a:t>
            </a:r>
            <a:r>
              <a:rPr sz="2800" dirty="0">
                <a:solidFill>
                  <a:srgbClr val="073D86"/>
                </a:solidFill>
                <a:latin typeface="Candara"/>
                <a:cs typeface="Candara"/>
              </a:rPr>
              <a:t>t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andardizz</a:t>
            </a:r>
            <a:r>
              <a:rPr sz="2800" spc="-15" dirty="0">
                <a:solidFill>
                  <a:srgbClr val="073D86"/>
                </a:solidFill>
                <a:latin typeface="Candara"/>
                <a:cs typeface="Candara"/>
              </a:rPr>
              <a:t>a</a:t>
            </a:r>
            <a:r>
              <a:rPr sz="2800" spc="5" dirty="0">
                <a:solidFill>
                  <a:srgbClr val="073D86"/>
                </a:solidFill>
                <a:latin typeface="Candara"/>
                <a:cs typeface="Candara"/>
              </a:rPr>
              <a:t>t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e  nazionali </a:t>
            </a:r>
            <a:r>
              <a:rPr sz="2800" spc="-10" dirty="0">
                <a:solidFill>
                  <a:srgbClr val="073D86"/>
                </a:solidFill>
                <a:latin typeface="Candara"/>
                <a:cs typeface="Candara"/>
              </a:rPr>
              <a:t>al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livello</a:t>
            </a:r>
            <a:r>
              <a:rPr sz="2800" spc="5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800" spc="-15" dirty="0">
                <a:solidFill>
                  <a:srgbClr val="073D86"/>
                </a:solidFill>
                <a:latin typeface="Candara"/>
                <a:cs typeface="Candara"/>
              </a:rPr>
              <a:t>13</a:t>
            </a:r>
            <a:endParaRPr sz="2800">
              <a:latin typeface="Candara"/>
              <a:cs typeface="Candar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9160" y="117347"/>
            <a:ext cx="7306309" cy="431800"/>
          </a:xfrm>
          <a:custGeom>
            <a:avLst/>
            <a:gdLst/>
            <a:ahLst/>
            <a:cxnLst/>
            <a:rect l="l" t="t" r="r" b="b"/>
            <a:pathLst>
              <a:path w="7306309" h="431800">
                <a:moveTo>
                  <a:pt x="0" y="431291"/>
                </a:moveTo>
                <a:lnTo>
                  <a:pt x="7306056" y="431291"/>
                </a:lnTo>
                <a:lnTo>
                  <a:pt x="7306056" y="0"/>
                </a:lnTo>
                <a:lnTo>
                  <a:pt x="0" y="0"/>
                </a:lnTo>
                <a:lnTo>
                  <a:pt x="0" y="431291"/>
                </a:lnTo>
                <a:close/>
              </a:path>
            </a:pathLst>
          </a:custGeom>
          <a:solidFill>
            <a:srgbClr val="4584D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956307" y="74802"/>
            <a:ext cx="519176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dirty="0"/>
              <a:t>I </a:t>
            </a:r>
            <a:r>
              <a:rPr sz="2900" spc="-25" dirty="0"/>
              <a:t>PRINCIPALI </a:t>
            </a:r>
            <a:r>
              <a:rPr sz="2900" dirty="0"/>
              <a:t>ELEMENTI </a:t>
            </a:r>
            <a:r>
              <a:rPr sz="2900" spc="-5" dirty="0"/>
              <a:t>DI</a:t>
            </a:r>
            <a:r>
              <a:rPr sz="2900" spc="-40" dirty="0"/>
              <a:t> </a:t>
            </a:r>
            <a:r>
              <a:rPr sz="2900" spc="-50" dirty="0"/>
              <a:t>NOVITÀ</a:t>
            </a:r>
            <a:endParaRPr sz="29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1940" y="1072641"/>
            <a:ext cx="7000875" cy="1519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" algn="ctr">
              <a:lnSpc>
                <a:spcPts val="2875"/>
              </a:lnSpc>
              <a:spcBef>
                <a:spcPts val="100"/>
              </a:spcBef>
            </a:pPr>
            <a:r>
              <a:rPr sz="2400" b="1" spc="-5" dirty="0">
                <a:solidFill>
                  <a:srgbClr val="073D86"/>
                </a:solidFill>
                <a:latin typeface="Candara"/>
                <a:cs typeface="Candara"/>
              </a:rPr>
              <a:t>SECONDA </a:t>
            </a:r>
            <a:r>
              <a:rPr sz="2400" b="1" spc="-15" dirty="0">
                <a:solidFill>
                  <a:srgbClr val="073D86"/>
                </a:solidFill>
                <a:latin typeface="Candara"/>
                <a:cs typeface="Candara"/>
              </a:rPr>
              <a:t>PROVA</a:t>
            </a:r>
            <a:r>
              <a:rPr sz="2400" b="1" spc="1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400" b="1" spc="-10" dirty="0">
                <a:solidFill>
                  <a:srgbClr val="073D86"/>
                </a:solidFill>
                <a:latin typeface="Candara"/>
                <a:cs typeface="Candara"/>
              </a:rPr>
              <a:t>SCRITTA</a:t>
            </a:r>
            <a:endParaRPr sz="2400">
              <a:latin typeface="Candara"/>
              <a:cs typeface="Candara"/>
            </a:endParaRPr>
          </a:p>
          <a:p>
            <a:pPr algn="ctr">
              <a:lnSpc>
                <a:spcPts val="3115"/>
              </a:lnSpc>
            </a:pPr>
            <a:r>
              <a:rPr sz="2600" b="1" dirty="0">
                <a:solidFill>
                  <a:srgbClr val="073D86"/>
                </a:solidFill>
                <a:latin typeface="Candara"/>
                <a:cs typeface="Candara"/>
              </a:rPr>
              <a:t>I </a:t>
            </a:r>
            <a:r>
              <a:rPr sz="2600" b="1" spc="-5" dirty="0">
                <a:solidFill>
                  <a:srgbClr val="073D86"/>
                </a:solidFill>
                <a:latin typeface="Candara"/>
                <a:cs typeface="Candara"/>
              </a:rPr>
              <a:t>quadri </a:t>
            </a:r>
            <a:r>
              <a:rPr sz="2600" b="1" dirty="0">
                <a:solidFill>
                  <a:srgbClr val="073D86"/>
                </a:solidFill>
                <a:latin typeface="Candara"/>
                <a:cs typeface="Candara"/>
              </a:rPr>
              <a:t>di </a:t>
            </a:r>
            <a:r>
              <a:rPr sz="2600" b="1" spc="-5" dirty="0">
                <a:solidFill>
                  <a:srgbClr val="073D86"/>
                </a:solidFill>
                <a:latin typeface="Candara"/>
                <a:cs typeface="Candara"/>
              </a:rPr>
              <a:t>riferimento: caratteristiche della</a:t>
            </a:r>
            <a:r>
              <a:rPr sz="2600" b="1" spc="-7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b="1" dirty="0">
                <a:solidFill>
                  <a:srgbClr val="073D86"/>
                </a:solidFill>
                <a:latin typeface="Candara"/>
                <a:cs typeface="Candara"/>
              </a:rPr>
              <a:t>prova</a:t>
            </a:r>
            <a:endParaRPr sz="26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500">
              <a:latin typeface="Times New Roman"/>
              <a:cs typeface="Times New Roman"/>
            </a:endParaRPr>
          </a:p>
          <a:p>
            <a:pPr marL="3175" algn="ctr">
              <a:lnSpc>
                <a:spcPct val="100000"/>
              </a:lnSpc>
            </a:pPr>
            <a:r>
              <a:rPr sz="2400" b="1" spc="-5" dirty="0">
                <a:solidFill>
                  <a:srgbClr val="073D86"/>
                </a:solidFill>
                <a:latin typeface="Candara"/>
                <a:cs typeface="Candara"/>
              </a:rPr>
              <a:t>Previsioni specifiche </a:t>
            </a:r>
            <a:r>
              <a:rPr sz="2400" b="1" dirty="0">
                <a:solidFill>
                  <a:srgbClr val="073D86"/>
                </a:solidFill>
                <a:latin typeface="Candara"/>
                <a:cs typeface="Candara"/>
              </a:rPr>
              <a:t>per gli</a:t>
            </a:r>
            <a:r>
              <a:rPr sz="2400" b="1" spc="2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400" b="1" dirty="0">
                <a:solidFill>
                  <a:srgbClr val="073D86"/>
                </a:solidFill>
                <a:latin typeface="Candara"/>
                <a:cs typeface="Candara"/>
              </a:rPr>
              <a:t>IP</a:t>
            </a:r>
            <a:endParaRPr sz="2400">
              <a:latin typeface="Candara"/>
              <a:cs typeface="Candar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540" y="2932557"/>
            <a:ext cx="698690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00"/>
              </a:spcBef>
              <a:buClr>
                <a:srgbClr val="30B6FC"/>
              </a:buClr>
              <a:buChar char="-"/>
              <a:tabLst>
                <a:tab pos="286385" algn="l"/>
                <a:tab pos="287020" algn="l"/>
              </a:tabLst>
            </a:pP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La seconda prova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ha carattere</a:t>
            </a:r>
            <a:r>
              <a:rPr sz="2400" spc="-2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pratico/professionale</a:t>
            </a:r>
            <a:endParaRPr sz="2400">
              <a:latin typeface="Candara"/>
              <a:cs typeface="Candara"/>
            </a:endParaRPr>
          </a:p>
          <a:p>
            <a:pPr marL="287020" indent="-274320">
              <a:lnSpc>
                <a:spcPct val="100000"/>
              </a:lnSpc>
              <a:buClr>
                <a:srgbClr val="30B6FC"/>
              </a:buClr>
              <a:buChar char="-"/>
              <a:tabLst>
                <a:tab pos="286385" algn="l"/>
                <a:tab pos="287020" algn="l"/>
                <a:tab pos="990600" algn="l"/>
              </a:tabLst>
            </a:pP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Una	parte</a:t>
            </a:r>
            <a:endParaRPr sz="2400">
              <a:latin typeface="Candara"/>
              <a:cs typeface="Candar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73579" y="3298317"/>
            <a:ext cx="621538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10895" algn="l"/>
                <a:tab pos="1736089" algn="l"/>
                <a:tab pos="2075814" algn="l"/>
                <a:tab pos="3782060" algn="l"/>
                <a:tab pos="4577080" algn="l"/>
              </a:tabLst>
            </a:pP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della	prova	è	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predisposta	dalle	Commissioni</a:t>
            </a:r>
            <a:endParaRPr sz="2400">
              <a:latin typeface="Candara"/>
              <a:cs typeface="Candar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8540" y="3590925"/>
            <a:ext cx="8072755" cy="222059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87020" marR="6985">
              <a:lnSpc>
                <a:spcPct val="80000"/>
              </a:lnSpc>
              <a:spcBef>
                <a:spcPts val="675"/>
              </a:spcBef>
            </a:pP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d’esame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in coerenza con la specificità del PTOF (e con le 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dotazioni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laboratoriali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delle</a:t>
            </a:r>
            <a:r>
              <a:rPr sz="2400" spc="1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scuole)</a:t>
            </a:r>
            <a:endParaRPr sz="2400">
              <a:latin typeface="Candara"/>
              <a:cs typeface="Candara"/>
            </a:endParaRPr>
          </a:p>
          <a:p>
            <a:pPr marL="287020" marR="5080" indent="-274320" algn="just">
              <a:lnSpc>
                <a:spcPct val="80000"/>
              </a:lnSpc>
              <a:spcBef>
                <a:spcPts val="580"/>
              </a:spcBef>
            </a:pPr>
            <a:r>
              <a:rPr sz="2400" dirty="0">
                <a:solidFill>
                  <a:srgbClr val="30B6FC"/>
                </a:solidFill>
                <a:latin typeface="Candara"/>
                <a:cs typeface="Candara"/>
              </a:rPr>
              <a:t>-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La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Commissione può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decidere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di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far svolgere la prova in due  giorni, tenendo presenti le specificità dell’indirizzo e la 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situazione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di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contesto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(es.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Commissioni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operanti su due  scuole, insufficienti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dotazioni laboratoriali,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lunghezza della 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prova)</a:t>
            </a:r>
            <a:endParaRPr sz="2400">
              <a:latin typeface="Candara"/>
              <a:cs typeface="Candar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058160" y="105918"/>
            <a:ext cx="296545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dirty="0"/>
              <a:t>LE </a:t>
            </a:r>
            <a:r>
              <a:rPr sz="2900" spc="-15" dirty="0"/>
              <a:t>PROVE</a:t>
            </a:r>
            <a:r>
              <a:rPr sz="2900" spc="-110" dirty="0"/>
              <a:t> </a:t>
            </a:r>
            <a:r>
              <a:rPr sz="2900" spc="-10" dirty="0"/>
              <a:t>D’ESAME</a:t>
            </a:r>
            <a:endParaRPr sz="29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1048473"/>
            <a:ext cx="8039100" cy="472122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023110">
              <a:lnSpc>
                <a:spcPct val="100000"/>
              </a:lnSpc>
              <a:spcBef>
                <a:spcPts val="775"/>
              </a:spcBef>
            </a:pPr>
            <a:r>
              <a:rPr sz="2800" b="1" spc="-5" dirty="0">
                <a:solidFill>
                  <a:srgbClr val="073D86"/>
                </a:solidFill>
                <a:latin typeface="Candara"/>
                <a:cs typeface="Candara"/>
              </a:rPr>
              <a:t>SECONDA </a:t>
            </a:r>
            <a:r>
              <a:rPr sz="2800" b="1" spc="-20" dirty="0">
                <a:solidFill>
                  <a:srgbClr val="073D86"/>
                </a:solidFill>
                <a:latin typeface="Candara"/>
                <a:cs typeface="Candara"/>
              </a:rPr>
              <a:t>PROVA</a:t>
            </a:r>
            <a:r>
              <a:rPr sz="2800" b="1" spc="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800" b="1" spc="-10" dirty="0">
                <a:solidFill>
                  <a:srgbClr val="073D86"/>
                </a:solidFill>
                <a:latin typeface="Candara"/>
                <a:cs typeface="Candara"/>
              </a:rPr>
              <a:t>SCRITTA</a:t>
            </a:r>
            <a:endParaRPr sz="2800">
              <a:latin typeface="Candara"/>
              <a:cs typeface="Candara"/>
            </a:endParaRPr>
          </a:p>
          <a:p>
            <a:pPr marL="2355215">
              <a:lnSpc>
                <a:spcPct val="100000"/>
              </a:lnSpc>
              <a:spcBef>
                <a:spcPts val="675"/>
              </a:spcBef>
            </a:pPr>
            <a:r>
              <a:rPr sz="2800" b="1" spc="-5" dirty="0">
                <a:solidFill>
                  <a:srgbClr val="073D86"/>
                </a:solidFill>
                <a:latin typeface="Candara"/>
                <a:cs typeface="Candara"/>
              </a:rPr>
              <a:t>I quadri di</a:t>
            </a:r>
            <a:r>
              <a:rPr sz="2800" b="1" spc="1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800" b="1" spc="-10" dirty="0">
                <a:solidFill>
                  <a:srgbClr val="073D86"/>
                </a:solidFill>
                <a:latin typeface="Candara"/>
                <a:cs typeface="Candara"/>
              </a:rPr>
              <a:t>riferimento</a:t>
            </a:r>
            <a:endParaRPr sz="2800">
              <a:latin typeface="Candara"/>
              <a:cs typeface="Candara"/>
            </a:endParaRPr>
          </a:p>
          <a:p>
            <a:pPr marL="1815464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I nuclei tematici</a:t>
            </a:r>
            <a:r>
              <a:rPr sz="2800" spc="1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800" spc="-10" dirty="0">
                <a:solidFill>
                  <a:srgbClr val="073D86"/>
                </a:solidFill>
                <a:latin typeface="Candara"/>
                <a:cs typeface="Candara"/>
              </a:rPr>
              <a:t>fondamentali</a:t>
            </a:r>
            <a:endParaRPr sz="2800">
              <a:latin typeface="Candara"/>
              <a:cs typeface="Candara"/>
            </a:endParaRPr>
          </a:p>
          <a:p>
            <a:pPr marL="12700" marR="5080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Per ogni disciplina caratterizzante, </a:t>
            </a:r>
            <a:r>
              <a:rPr sz="2800" spc="-10" dirty="0">
                <a:solidFill>
                  <a:srgbClr val="073D86"/>
                </a:solidFill>
                <a:latin typeface="Candara"/>
                <a:cs typeface="Candara"/>
              </a:rPr>
              <a:t>vengono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indicati i  nodi concettuali di base, </a:t>
            </a:r>
            <a:r>
              <a:rPr sz="2800" spc="-10" dirty="0">
                <a:solidFill>
                  <a:srgbClr val="073D86"/>
                </a:solidFill>
                <a:latin typeface="Candara"/>
                <a:cs typeface="Candara"/>
              </a:rPr>
              <a:t>che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costituiscono i contenuti  ineludibili per il perseguimento dei risultati </a:t>
            </a:r>
            <a:r>
              <a:rPr sz="2800" spc="-10" dirty="0">
                <a:solidFill>
                  <a:srgbClr val="073D86"/>
                </a:solidFill>
                <a:latin typeface="Candara"/>
                <a:cs typeface="Candara"/>
              </a:rPr>
              <a:t>di 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apprendimento </a:t>
            </a:r>
            <a:r>
              <a:rPr sz="2800" spc="-10" dirty="0">
                <a:solidFill>
                  <a:srgbClr val="073D86"/>
                </a:solidFill>
                <a:latin typeface="Candara"/>
                <a:cs typeface="Candara"/>
              </a:rPr>
              <a:t>di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ciascun</a:t>
            </a:r>
            <a:r>
              <a:rPr sz="2800" spc="2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profilo.</a:t>
            </a:r>
            <a:endParaRPr sz="2800">
              <a:latin typeface="Candara"/>
              <a:cs typeface="Candara"/>
            </a:endParaRPr>
          </a:p>
          <a:p>
            <a:pPr marL="12700" marR="394335">
              <a:lnSpc>
                <a:spcPct val="100000"/>
              </a:lnSpc>
              <a:spcBef>
                <a:spcPts val="680"/>
              </a:spcBef>
            </a:pPr>
            <a:r>
              <a:rPr sz="2800" spc="-35" dirty="0">
                <a:solidFill>
                  <a:srgbClr val="073D86"/>
                </a:solidFill>
                <a:latin typeface="Candara"/>
                <a:cs typeface="Candara"/>
              </a:rPr>
              <a:t>Tali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nuclei sono stati scelti in assoluta coerenza con  Indicazioni Nazionali e Linee Guida, ma non</a:t>
            </a:r>
            <a:r>
              <a:rPr sz="2800" spc="8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800" dirty="0">
                <a:solidFill>
                  <a:srgbClr val="073D86"/>
                </a:solidFill>
                <a:latin typeface="Candara"/>
                <a:cs typeface="Candara"/>
              </a:rPr>
              <a:t>si</a:t>
            </a:r>
            <a:endParaRPr sz="2800">
              <a:latin typeface="Candara"/>
              <a:cs typeface="Candara"/>
            </a:endParaRPr>
          </a:p>
          <a:p>
            <a:pPr marL="12700">
              <a:lnSpc>
                <a:spcPct val="100000"/>
              </a:lnSpc>
            </a:pP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riferiscono solo all’ultimo anno di corso.</a:t>
            </a:r>
            <a:endParaRPr sz="2800">
              <a:latin typeface="Candara"/>
              <a:cs typeface="Candar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58160" y="105918"/>
            <a:ext cx="296545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dirty="0"/>
              <a:t>LE </a:t>
            </a:r>
            <a:r>
              <a:rPr sz="2900" spc="-15" dirty="0"/>
              <a:t>PROVE</a:t>
            </a:r>
            <a:r>
              <a:rPr sz="2900" spc="-110" dirty="0"/>
              <a:t> </a:t>
            </a:r>
            <a:r>
              <a:rPr sz="2900" spc="-10" dirty="0"/>
              <a:t>D’ESAME</a:t>
            </a:r>
            <a:endParaRPr sz="29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1282039"/>
            <a:ext cx="8022590" cy="434594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522730">
              <a:lnSpc>
                <a:spcPct val="100000"/>
              </a:lnSpc>
              <a:spcBef>
                <a:spcPts val="409"/>
              </a:spcBef>
            </a:pPr>
            <a:r>
              <a:rPr sz="2600" b="1" dirty="0">
                <a:solidFill>
                  <a:srgbClr val="073D86"/>
                </a:solidFill>
                <a:latin typeface="Candara"/>
                <a:cs typeface="Candara"/>
              </a:rPr>
              <a:t>PRIMA E SECONDA </a:t>
            </a:r>
            <a:r>
              <a:rPr sz="2600" b="1" spc="-10" dirty="0">
                <a:solidFill>
                  <a:srgbClr val="073D86"/>
                </a:solidFill>
                <a:latin typeface="Candara"/>
                <a:cs typeface="Candara"/>
              </a:rPr>
              <a:t>PROVA</a:t>
            </a:r>
            <a:r>
              <a:rPr sz="2600" b="1" spc="-5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b="1" spc="-10" dirty="0">
                <a:solidFill>
                  <a:srgbClr val="073D86"/>
                </a:solidFill>
                <a:latin typeface="Candara"/>
                <a:cs typeface="Candara"/>
              </a:rPr>
              <a:t>SCRITTA</a:t>
            </a:r>
            <a:endParaRPr sz="2600">
              <a:latin typeface="Candara"/>
              <a:cs typeface="Candara"/>
            </a:endParaRPr>
          </a:p>
          <a:p>
            <a:pPr marL="2358390">
              <a:lnSpc>
                <a:spcPct val="100000"/>
              </a:lnSpc>
              <a:spcBef>
                <a:spcPts val="310"/>
              </a:spcBef>
            </a:pPr>
            <a:r>
              <a:rPr sz="2600" b="1" spc="-5" dirty="0">
                <a:solidFill>
                  <a:srgbClr val="073D86"/>
                </a:solidFill>
                <a:latin typeface="Candara"/>
                <a:cs typeface="Candara"/>
              </a:rPr>
              <a:t>Le </a:t>
            </a:r>
            <a:r>
              <a:rPr sz="2600" b="1" dirty="0">
                <a:solidFill>
                  <a:srgbClr val="073D86"/>
                </a:solidFill>
                <a:latin typeface="Candara"/>
                <a:cs typeface="Candara"/>
              </a:rPr>
              <a:t>griglie </a:t>
            </a:r>
            <a:r>
              <a:rPr sz="2600" b="1" spc="-5" dirty="0">
                <a:solidFill>
                  <a:srgbClr val="073D86"/>
                </a:solidFill>
                <a:latin typeface="Candara"/>
                <a:cs typeface="Candara"/>
              </a:rPr>
              <a:t>di</a:t>
            </a:r>
            <a:r>
              <a:rPr sz="2600" b="1" spc="-2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b="1" spc="-5" dirty="0">
                <a:solidFill>
                  <a:srgbClr val="073D86"/>
                </a:solidFill>
                <a:latin typeface="Candara"/>
                <a:cs typeface="Candara"/>
              </a:rPr>
              <a:t>valutazione</a:t>
            </a:r>
            <a:endParaRPr sz="2600">
              <a:latin typeface="Candara"/>
              <a:cs typeface="Candara"/>
            </a:endParaRPr>
          </a:p>
          <a:p>
            <a:pPr marL="12700" marR="431800">
              <a:lnSpc>
                <a:spcPct val="90000"/>
              </a:lnSpc>
              <a:spcBef>
                <a:spcPts val="625"/>
              </a:spcBef>
            </a:pP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Nelle griglie di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valutazione,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che hanno l’obiettivo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di 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fornire alle Commissioni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elementi di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omogeneità e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di  equità,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sono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definite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le dimensioni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valutative collegate  agli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obiettivi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della</a:t>
            </a:r>
            <a:r>
              <a:rPr sz="2600" spc="-1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prova.</a:t>
            </a:r>
            <a:endParaRPr sz="2600">
              <a:latin typeface="Candara"/>
              <a:cs typeface="Candara"/>
            </a:endParaRPr>
          </a:p>
          <a:p>
            <a:pPr marL="12700" marR="5080">
              <a:lnSpc>
                <a:spcPct val="90000"/>
              </a:lnSpc>
              <a:spcBef>
                <a:spcPts val="625"/>
              </a:spcBef>
            </a:pP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In pratica, si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tratta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di indicatori che le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Commissioni 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declineranno in descrittori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di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livello, tenendo conto</a:t>
            </a:r>
            <a:r>
              <a:rPr sz="2600" spc="-10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anche 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delle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caratteristiche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della</a:t>
            </a:r>
            <a:r>
              <a:rPr sz="2600" spc="1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traccia.</a:t>
            </a:r>
            <a:endParaRPr sz="2600">
              <a:latin typeface="Candara"/>
              <a:cs typeface="Candara"/>
            </a:endParaRPr>
          </a:p>
          <a:p>
            <a:pPr marL="12700" marR="1037590">
              <a:lnSpc>
                <a:spcPts val="2810"/>
              </a:lnSpc>
              <a:spcBef>
                <a:spcPts val="665"/>
              </a:spcBef>
            </a:pP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Per ciascun indicatore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viene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definito un</a:t>
            </a:r>
            <a:r>
              <a:rPr sz="2600" spc="-12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punteggio  massimo.</a:t>
            </a:r>
            <a:endParaRPr sz="2600">
              <a:latin typeface="Candara"/>
              <a:cs typeface="Candar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58160" y="105918"/>
            <a:ext cx="296545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dirty="0"/>
              <a:t>LE </a:t>
            </a:r>
            <a:r>
              <a:rPr sz="2900" spc="-15" dirty="0"/>
              <a:t>PROVE</a:t>
            </a:r>
            <a:r>
              <a:rPr sz="2900" spc="-110" dirty="0"/>
              <a:t> </a:t>
            </a:r>
            <a:r>
              <a:rPr sz="2900" spc="-10" dirty="0"/>
              <a:t>D’ESAME</a:t>
            </a:r>
            <a:endParaRPr sz="29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1282954"/>
            <a:ext cx="8014334" cy="4258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19325">
              <a:lnSpc>
                <a:spcPct val="100000"/>
              </a:lnSpc>
              <a:spcBef>
                <a:spcPts val="95"/>
              </a:spcBef>
              <a:tabLst>
                <a:tab pos="3411220" algn="l"/>
              </a:tabLst>
            </a:pPr>
            <a:r>
              <a:rPr sz="2800" b="1" spc="-5" dirty="0">
                <a:solidFill>
                  <a:srgbClr val="073D86"/>
                </a:solidFill>
                <a:latin typeface="Candara"/>
                <a:cs typeface="Candara"/>
              </a:rPr>
              <a:t>PRIMA	</a:t>
            </a:r>
            <a:r>
              <a:rPr sz="2800" b="1" spc="-20" dirty="0">
                <a:solidFill>
                  <a:srgbClr val="073D86"/>
                </a:solidFill>
                <a:latin typeface="Candara"/>
                <a:cs typeface="Candara"/>
              </a:rPr>
              <a:t>PROVA</a:t>
            </a:r>
            <a:r>
              <a:rPr sz="2800" b="1" spc="1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800" b="1" spc="-10" dirty="0">
                <a:solidFill>
                  <a:srgbClr val="073D86"/>
                </a:solidFill>
                <a:latin typeface="Candara"/>
                <a:cs typeface="Candara"/>
              </a:rPr>
              <a:t>SCRITTA</a:t>
            </a:r>
            <a:endParaRPr sz="2800">
              <a:latin typeface="Candara"/>
              <a:cs typeface="Candara"/>
            </a:endParaRPr>
          </a:p>
          <a:p>
            <a:pPr marL="2487930">
              <a:lnSpc>
                <a:spcPct val="100000"/>
              </a:lnSpc>
              <a:spcBef>
                <a:spcPts val="15"/>
              </a:spcBef>
            </a:pPr>
            <a:r>
              <a:rPr sz="2400" b="1" spc="-5" dirty="0">
                <a:solidFill>
                  <a:srgbClr val="073D86"/>
                </a:solidFill>
                <a:latin typeface="Candara"/>
                <a:cs typeface="Candara"/>
              </a:rPr>
              <a:t>Le </a:t>
            </a:r>
            <a:r>
              <a:rPr sz="2400" b="1" dirty="0">
                <a:solidFill>
                  <a:srgbClr val="073D86"/>
                </a:solidFill>
                <a:latin typeface="Candara"/>
                <a:cs typeface="Candara"/>
              </a:rPr>
              <a:t>griglie </a:t>
            </a:r>
            <a:r>
              <a:rPr sz="2400" b="1" spc="-5" dirty="0">
                <a:solidFill>
                  <a:srgbClr val="073D86"/>
                </a:solidFill>
                <a:latin typeface="Candara"/>
                <a:cs typeface="Candara"/>
              </a:rPr>
              <a:t>di</a:t>
            </a:r>
            <a:r>
              <a:rPr sz="2400" b="1" spc="1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400" b="1" spc="-5" dirty="0">
                <a:solidFill>
                  <a:srgbClr val="073D86"/>
                </a:solidFill>
                <a:latin typeface="Candara"/>
                <a:cs typeface="Candara"/>
              </a:rPr>
              <a:t>valutazione</a:t>
            </a:r>
            <a:endParaRPr sz="2400">
              <a:latin typeface="Candara"/>
              <a:cs typeface="Candara"/>
            </a:endParaRPr>
          </a:p>
          <a:p>
            <a:pPr marL="12700" marR="253365">
              <a:lnSpc>
                <a:spcPct val="80000"/>
              </a:lnSpc>
              <a:spcBef>
                <a:spcPts val="575"/>
              </a:spcBef>
            </a:pP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Le griglie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di valutazione della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prima prova scritta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presentano  due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caratteristiche</a:t>
            </a:r>
            <a:r>
              <a:rPr sz="2400" spc="1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precipue:</a:t>
            </a:r>
            <a:endParaRPr sz="2400">
              <a:latin typeface="Candara"/>
              <a:cs typeface="Candara"/>
            </a:endParaRPr>
          </a:p>
          <a:p>
            <a:pPr marL="527685" marR="88265" indent="-514984">
              <a:lnSpc>
                <a:spcPts val="2300"/>
              </a:lnSpc>
              <a:spcBef>
                <a:spcPts val="565"/>
              </a:spcBef>
              <a:buClr>
                <a:srgbClr val="30B6FC"/>
              </a:buClr>
              <a:buAutoNum type="alphaLcParenR"/>
              <a:tabLst>
                <a:tab pos="527685" algn="l"/>
                <a:tab pos="528320" algn="l"/>
              </a:tabLst>
            </a:pP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Vi sono indicatori generali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che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prescindono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dalla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tipologia 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ed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altri specifici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da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applicare a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seconda della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tipologia  prescelta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dal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candidato</a:t>
            </a:r>
            <a:endParaRPr sz="2400">
              <a:latin typeface="Candara"/>
              <a:cs typeface="Candara"/>
            </a:endParaRPr>
          </a:p>
          <a:p>
            <a:pPr marL="527685" marR="5080" indent="-514984">
              <a:lnSpc>
                <a:spcPct val="80000"/>
              </a:lnSpc>
              <a:spcBef>
                <a:spcPts val="605"/>
              </a:spcBef>
              <a:buClr>
                <a:srgbClr val="30B6FC"/>
              </a:buClr>
              <a:buAutoNum type="alphaLcParenR"/>
              <a:tabLst>
                <a:tab pos="527685" algn="l"/>
                <a:tab pos="528320" algn="l"/>
              </a:tabLst>
            </a:pP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Al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fine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di consentire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alla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Commissione di disporre di un 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campo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di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variazione più ampio e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di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tenere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conto di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tutte le 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dimensioni valutative,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il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punteggio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complessivo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viene 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prima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calcolato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in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centesimi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e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poi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riportato a venti con  opportuna proporzione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(basta dividere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per 5 e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procedere 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all’arrotondamento se</a:t>
            </a:r>
            <a:r>
              <a:rPr sz="2400" spc="-2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necessario).</a:t>
            </a:r>
            <a:endParaRPr sz="2400">
              <a:latin typeface="Candara"/>
              <a:cs typeface="Candar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58160" y="105918"/>
            <a:ext cx="296545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dirty="0"/>
              <a:t>LE </a:t>
            </a:r>
            <a:r>
              <a:rPr sz="2900" spc="-15" dirty="0"/>
              <a:t>PROVE</a:t>
            </a:r>
            <a:r>
              <a:rPr sz="2900" spc="-110" dirty="0"/>
              <a:t> </a:t>
            </a:r>
            <a:r>
              <a:rPr sz="2900" spc="-10" dirty="0"/>
              <a:t>D’ESAME</a:t>
            </a:r>
            <a:endParaRPr sz="29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1282954"/>
            <a:ext cx="8001634" cy="4112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85010">
              <a:lnSpc>
                <a:spcPct val="100000"/>
              </a:lnSpc>
              <a:spcBef>
                <a:spcPts val="95"/>
              </a:spcBef>
              <a:tabLst>
                <a:tab pos="3647440" algn="l"/>
              </a:tabLst>
            </a:pPr>
            <a:r>
              <a:rPr sz="2800" b="1" spc="-5" dirty="0">
                <a:solidFill>
                  <a:srgbClr val="073D86"/>
                </a:solidFill>
                <a:latin typeface="Candara"/>
                <a:cs typeface="Candara"/>
              </a:rPr>
              <a:t>SECONDA	</a:t>
            </a:r>
            <a:r>
              <a:rPr sz="2800" b="1" spc="-15" dirty="0">
                <a:solidFill>
                  <a:srgbClr val="073D86"/>
                </a:solidFill>
                <a:latin typeface="Candara"/>
                <a:cs typeface="Candara"/>
              </a:rPr>
              <a:t>PROVA</a:t>
            </a:r>
            <a:r>
              <a:rPr sz="2800" b="1" spc="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800" b="1" spc="-10" dirty="0">
                <a:solidFill>
                  <a:srgbClr val="073D86"/>
                </a:solidFill>
                <a:latin typeface="Candara"/>
                <a:cs typeface="Candara"/>
              </a:rPr>
              <a:t>SCRITTA</a:t>
            </a:r>
            <a:endParaRPr sz="2800">
              <a:latin typeface="Candara"/>
              <a:cs typeface="Candara"/>
            </a:endParaRPr>
          </a:p>
          <a:p>
            <a:pPr marL="2487930">
              <a:lnSpc>
                <a:spcPct val="100000"/>
              </a:lnSpc>
              <a:spcBef>
                <a:spcPts val="15"/>
              </a:spcBef>
            </a:pPr>
            <a:r>
              <a:rPr sz="2400" b="1" spc="-5" dirty="0">
                <a:solidFill>
                  <a:srgbClr val="073D86"/>
                </a:solidFill>
                <a:latin typeface="Candara"/>
                <a:cs typeface="Candara"/>
              </a:rPr>
              <a:t>Le </a:t>
            </a:r>
            <a:r>
              <a:rPr sz="2400" b="1" dirty="0">
                <a:solidFill>
                  <a:srgbClr val="073D86"/>
                </a:solidFill>
                <a:latin typeface="Candara"/>
                <a:cs typeface="Candara"/>
              </a:rPr>
              <a:t>griglie </a:t>
            </a:r>
            <a:r>
              <a:rPr sz="2400" b="1" spc="-5" dirty="0">
                <a:solidFill>
                  <a:srgbClr val="073D86"/>
                </a:solidFill>
                <a:latin typeface="Candara"/>
                <a:cs typeface="Candara"/>
              </a:rPr>
              <a:t>di</a:t>
            </a:r>
            <a:r>
              <a:rPr sz="2400" b="1" spc="2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400" b="1" spc="-5" dirty="0">
                <a:solidFill>
                  <a:srgbClr val="073D86"/>
                </a:solidFill>
                <a:latin typeface="Candara"/>
                <a:cs typeface="Candara"/>
              </a:rPr>
              <a:t>valutazione</a:t>
            </a:r>
            <a:endParaRPr sz="2400">
              <a:latin typeface="Candara"/>
              <a:cs typeface="Candara"/>
            </a:endParaRPr>
          </a:p>
          <a:p>
            <a:pPr marL="12700" marR="5080">
              <a:lnSpc>
                <a:spcPct val="80000"/>
              </a:lnSpc>
              <a:spcBef>
                <a:spcPts val="575"/>
              </a:spcBef>
            </a:pPr>
            <a:r>
              <a:rPr sz="2400" spc="-25" dirty="0">
                <a:solidFill>
                  <a:srgbClr val="073D86"/>
                </a:solidFill>
                <a:latin typeface="Candara"/>
                <a:cs typeface="Candara"/>
              </a:rPr>
              <a:t>Tali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griglie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tengono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conto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della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specificità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degli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indirizzi e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delle  discipline.</a:t>
            </a:r>
            <a:endParaRPr sz="2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50">
              <a:latin typeface="Times New Roman"/>
              <a:cs typeface="Times New Roman"/>
            </a:endParaRPr>
          </a:p>
          <a:p>
            <a:pPr marL="12700" marR="337820">
              <a:lnSpc>
                <a:spcPts val="2300"/>
              </a:lnSpc>
            </a:pP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Ove possibile, sono state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elaborate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griglie integrate, riferite 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anche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alle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eventuali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prove con più</a:t>
            </a:r>
            <a:r>
              <a:rPr sz="2400" spc="4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discipline.</a:t>
            </a:r>
            <a:endParaRPr sz="2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 marR="419100" algn="just">
              <a:lnSpc>
                <a:spcPts val="2300"/>
              </a:lnSpc>
            </a:pP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Anche quando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la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prova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è composta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da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più parti, la griglia si  riferisce alla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valutazione complessiva (perché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tutte le parti 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mirano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a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verificare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le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conoscenze,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abilità e competenze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del 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profilo)</a:t>
            </a:r>
            <a:endParaRPr sz="2400">
              <a:latin typeface="Candara"/>
              <a:cs typeface="Candar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58160" y="105918"/>
            <a:ext cx="296545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dirty="0"/>
              <a:t>LE </a:t>
            </a:r>
            <a:r>
              <a:rPr sz="2900" spc="-15" dirty="0"/>
              <a:t>PROVE</a:t>
            </a:r>
            <a:r>
              <a:rPr sz="2900" spc="-110" dirty="0"/>
              <a:t> </a:t>
            </a:r>
            <a:r>
              <a:rPr sz="2900" spc="-10" dirty="0"/>
              <a:t>D’ESAME</a:t>
            </a:r>
            <a:endParaRPr sz="290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1321053"/>
            <a:ext cx="8075295" cy="44653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57095">
              <a:lnSpc>
                <a:spcPct val="100000"/>
              </a:lnSpc>
              <a:spcBef>
                <a:spcPts val="105"/>
              </a:spcBef>
            </a:pPr>
            <a:r>
              <a:rPr sz="2600" b="1" dirty="0">
                <a:solidFill>
                  <a:srgbClr val="073D86"/>
                </a:solidFill>
                <a:latin typeface="Candara"/>
                <a:cs typeface="Candara"/>
              </a:rPr>
              <a:t>IL COLLOQUIO </a:t>
            </a:r>
            <a:r>
              <a:rPr sz="2600" b="1" spc="5" dirty="0">
                <a:solidFill>
                  <a:srgbClr val="073D86"/>
                </a:solidFill>
                <a:latin typeface="Candara"/>
                <a:cs typeface="Candara"/>
              </a:rPr>
              <a:t>(max </a:t>
            </a:r>
            <a:r>
              <a:rPr sz="2600" b="1" dirty="0">
                <a:solidFill>
                  <a:srgbClr val="073D86"/>
                </a:solidFill>
                <a:latin typeface="Candara"/>
                <a:cs typeface="Candara"/>
              </a:rPr>
              <a:t>20</a:t>
            </a:r>
            <a:r>
              <a:rPr sz="2600" b="1" spc="-6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b="1" dirty="0">
                <a:solidFill>
                  <a:srgbClr val="073D86"/>
                </a:solidFill>
                <a:latin typeface="Candara"/>
                <a:cs typeface="Candara"/>
              </a:rPr>
              <a:t>pt)</a:t>
            </a:r>
            <a:endParaRPr sz="26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30B6FC"/>
              </a:buClr>
              <a:buChar char="-"/>
              <a:tabLst>
                <a:tab pos="286385" algn="l"/>
                <a:tab pos="287020" algn="l"/>
              </a:tabLst>
            </a:pP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Il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colloquio comprenderà le seguenti</a:t>
            </a:r>
            <a:r>
              <a:rPr sz="2600" spc="-7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sezioni:</a:t>
            </a:r>
            <a:endParaRPr sz="2600">
              <a:latin typeface="Candara"/>
              <a:cs typeface="Candara"/>
            </a:endParaRPr>
          </a:p>
          <a:p>
            <a:pPr marL="287020" marR="8255" indent="-274320" algn="just">
              <a:lnSpc>
                <a:spcPts val="2810"/>
              </a:lnSpc>
              <a:spcBef>
                <a:spcPts val="665"/>
              </a:spcBef>
              <a:buClr>
                <a:srgbClr val="30B6FC"/>
              </a:buClr>
              <a:buChar char="-"/>
              <a:tabLst>
                <a:tab pos="287020" algn="l"/>
              </a:tabLst>
            </a:pPr>
            <a:r>
              <a:rPr sz="2600" spc="-10" dirty="0">
                <a:solidFill>
                  <a:srgbClr val="073D86"/>
                </a:solidFill>
                <a:latin typeface="Candara"/>
                <a:cs typeface="Candara"/>
              </a:rPr>
              <a:t>Trattazione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che trae spunto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dalle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proposte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della  Commissione (analisi di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testi,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documenti, esperienze, 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progetti,</a:t>
            </a:r>
            <a:r>
              <a:rPr sz="2600" spc="-2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problemi)</a:t>
            </a:r>
            <a:endParaRPr sz="2600">
              <a:latin typeface="Candara"/>
              <a:cs typeface="Candara"/>
            </a:endParaRPr>
          </a:p>
          <a:p>
            <a:pPr marL="287020" indent="-274320">
              <a:lnSpc>
                <a:spcPct val="100000"/>
              </a:lnSpc>
              <a:spcBef>
                <a:spcPts val="265"/>
              </a:spcBef>
              <a:buClr>
                <a:srgbClr val="30B6FC"/>
              </a:buClr>
              <a:buChar char="-"/>
              <a:tabLst>
                <a:tab pos="286385" algn="l"/>
                <a:tab pos="287020" algn="l"/>
              </a:tabLst>
            </a:pP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Esposizione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dell’esperienza di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alternanza</a:t>
            </a:r>
            <a:r>
              <a:rPr sz="2600" spc="-4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scuola-lavoro</a:t>
            </a:r>
            <a:endParaRPr sz="2600">
              <a:latin typeface="Candara"/>
              <a:cs typeface="Candara"/>
            </a:endParaRPr>
          </a:p>
          <a:p>
            <a:pPr marL="287020" marR="9525" indent="-274320">
              <a:lnSpc>
                <a:spcPts val="2810"/>
              </a:lnSpc>
              <a:spcBef>
                <a:spcPts val="670"/>
              </a:spcBef>
              <a:buClr>
                <a:srgbClr val="30B6FC"/>
              </a:buClr>
              <a:buChar char="-"/>
              <a:tabLst>
                <a:tab pos="286385" algn="l"/>
                <a:tab pos="287020" algn="l"/>
              </a:tabLst>
            </a:pP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Parte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dedicata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alle conoscenze e competenze maturate  nelle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attività relative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a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«Cittadinanza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e</a:t>
            </a:r>
            <a:r>
              <a:rPr sz="2600" spc="3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Costituzione».</a:t>
            </a:r>
            <a:endParaRPr sz="2600">
              <a:latin typeface="Candara"/>
              <a:cs typeface="Candara"/>
            </a:endParaRPr>
          </a:p>
          <a:p>
            <a:pPr marL="12700" marR="5080">
              <a:lnSpc>
                <a:spcPts val="2810"/>
              </a:lnSpc>
              <a:spcBef>
                <a:spcPts val="620"/>
              </a:spcBef>
              <a:tabLst>
                <a:tab pos="2417445" algn="l"/>
                <a:tab pos="3115310" algn="l"/>
                <a:tab pos="4711700" algn="l"/>
                <a:tab pos="6316345" algn="l"/>
                <a:tab pos="7585075" algn="l"/>
              </a:tabLst>
            </a:pP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N</a:t>
            </a:r>
            <a:r>
              <a:rPr sz="2600" spc="-15" dirty="0">
                <a:solidFill>
                  <a:srgbClr val="073D86"/>
                </a:solidFill>
                <a:latin typeface="Candara"/>
                <a:cs typeface="Candara"/>
              </a:rPr>
              <a:t>a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tur</a:t>
            </a:r>
            <a:r>
              <a:rPr sz="2600" spc="-15" dirty="0">
                <a:solidFill>
                  <a:srgbClr val="073D86"/>
                </a:solidFill>
                <a:latin typeface="Candara"/>
                <a:cs typeface="Candara"/>
              </a:rPr>
              <a:t>a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lmente,	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v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a	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</a:t>
            </a:r>
            <a:r>
              <a:rPr sz="2600" spc="-15" dirty="0">
                <a:solidFill>
                  <a:srgbClr val="073D86"/>
                </a:solidFill>
                <a:latin typeface="Candara"/>
                <a:cs typeface="Candara"/>
              </a:rPr>
              <a:t>e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</a:t>
            </a:r>
            <a:r>
              <a:rPr sz="2600" spc="-15" dirty="0">
                <a:solidFill>
                  <a:srgbClr val="073D86"/>
                </a:solidFill>
                <a:latin typeface="Candara"/>
                <a:cs typeface="Candara"/>
              </a:rPr>
              <a:t>i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c</a:t>
            </a:r>
            <a:r>
              <a:rPr sz="2600" spc="-10" dirty="0">
                <a:solidFill>
                  <a:srgbClr val="073D86"/>
                </a:solidFill>
                <a:latin typeface="Candara"/>
                <a:cs typeface="Candara"/>
              </a:rPr>
              <a:t>a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to	appos</a:t>
            </a:r>
            <a:r>
              <a:rPr sz="2600" spc="-25" dirty="0">
                <a:solidFill>
                  <a:srgbClr val="073D86"/>
                </a:solidFill>
                <a:latin typeface="Candara"/>
                <a:cs typeface="Candara"/>
              </a:rPr>
              <a:t>i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to	spaz</a:t>
            </a:r>
            <a:r>
              <a:rPr sz="2600" spc="-25" dirty="0">
                <a:solidFill>
                  <a:srgbClr val="073D86"/>
                </a:solidFill>
                <a:latin typeface="Candara"/>
                <a:cs typeface="Candara"/>
              </a:rPr>
              <a:t>i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o	alla 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discussione degli esiti delle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prove</a:t>
            </a:r>
            <a:r>
              <a:rPr sz="2600" spc="-2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scritte</a:t>
            </a:r>
            <a:endParaRPr sz="2600">
              <a:latin typeface="Candara"/>
              <a:cs typeface="Candar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58160" y="105918"/>
            <a:ext cx="296545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dirty="0"/>
              <a:t>LE </a:t>
            </a:r>
            <a:r>
              <a:rPr sz="2900" spc="-15" dirty="0"/>
              <a:t>PROVE</a:t>
            </a:r>
            <a:r>
              <a:rPr sz="2900" spc="-110" dirty="0"/>
              <a:t> </a:t>
            </a:r>
            <a:r>
              <a:rPr sz="2900" spc="-10" dirty="0"/>
              <a:t>D’ESAME</a:t>
            </a:r>
            <a:endParaRPr sz="29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1289050"/>
            <a:ext cx="8074659" cy="41478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57095">
              <a:lnSpc>
                <a:spcPct val="100000"/>
              </a:lnSpc>
              <a:spcBef>
                <a:spcPts val="105"/>
              </a:spcBef>
            </a:pPr>
            <a:r>
              <a:rPr sz="2600" b="1" dirty="0">
                <a:solidFill>
                  <a:srgbClr val="073D86"/>
                </a:solidFill>
                <a:latin typeface="Candara"/>
                <a:cs typeface="Candara"/>
              </a:rPr>
              <a:t>IL COLLOQUIO </a:t>
            </a:r>
            <a:r>
              <a:rPr sz="2600" b="1" spc="5" dirty="0">
                <a:solidFill>
                  <a:srgbClr val="073D86"/>
                </a:solidFill>
                <a:latin typeface="Candara"/>
                <a:cs typeface="Candara"/>
              </a:rPr>
              <a:t>(max </a:t>
            </a:r>
            <a:r>
              <a:rPr sz="2600" b="1" dirty="0">
                <a:solidFill>
                  <a:srgbClr val="073D86"/>
                </a:solidFill>
                <a:latin typeface="Candara"/>
                <a:cs typeface="Candara"/>
              </a:rPr>
              <a:t>20</a:t>
            </a:r>
            <a:r>
              <a:rPr sz="2600" b="1" spc="-6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b="1" dirty="0">
                <a:solidFill>
                  <a:srgbClr val="073D86"/>
                </a:solidFill>
                <a:latin typeface="Candara"/>
                <a:cs typeface="Candara"/>
              </a:rPr>
              <a:t>pt)</a:t>
            </a:r>
            <a:endParaRPr sz="26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250">
              <a:latin typeface="Times New Roman"/>
              <a:cs typeface="Times New Roman"/>
            </a:endParaRPr>
          </a:p>
          <a:p>
            <a:pPr marL="12700" marR="5080" algn="just">
              <a:lnSpc>
                <a:spcPct val="80000"/>
              </a:lnSpc>
            </a:pP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La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predisposizione </a:t>
            </a:r>
            <a:r>
              <a:rPr sz="2600" spc="-10" dirty="0">
                <a:solidFill>
                  <a:srgbClr val="073D86"/>
                </a:solidFill>
                <a:latin typeface="Candara"/>
                <a:cs typeface="Candara"/>
              </a:rPr>
              <a:t>dei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materiali per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il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colloquio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richiederà 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un lavoro specifico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da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parte della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Commissione,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che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dovrà 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analizzare con particolare attenzione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il </a:t>
            </a:r>
            <a:r>
              <a:rPr sz="2600" b="1" spc="-5" dirty="0">
                <a:solidFill>
                  <a:srgbClr val="073D86"/>
                </a:solidFill>
                <a:latin typeface="Candara"/>
                <a:cs typeface="Candara"/>
              </a:rPr>
              <a:t>documento del </a:t>
            </a:r>
            <a:r>
              <a:rPr sz="2600" b="1" spc="5" dirty="0">
                <a:solidFill>
                  <a:srgbClr val="073D86"/>
                </a:solidFill>
                <a:latin typeface="Candara"/>
                <a:cs typeface="Candara"/>
              </a:rPr>
              <a:t>15  </a:t>
            </a:r>
            <a:r>
              <a:rPr sz="2600" b="1" spc="-5" dirty="0">
                <a:solidFill>
                  <a:srgbClr val="073D86"/>
                </a:solidFill>
                <a:latin typeface="Candara"/>
                <a:cs typeface="Candara"/>
              </a:rPr>
              <a:t>maggio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per poter trarre spunti coerenti con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il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percorso 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didattico</a:t>
            </a:r>
            <a:r>
              <a:rPr sz="2600" spc="-2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svolto.</a:t>
            </a:r>
            <a:endParaRPr sz="2600">
              <a:latin typeface="Candara"/>
              <a:cs typeface="Candara"/>
            </a:endParaRPr>
          </a:p>
          <a:p>
            <a:pPr marL="12700" marR="5080" algn="just">
              <a:lnSpc>
                <a:spcPct val="80000"/>
              </a:lnSpc>
              <a:spcBef>
                <a:spcPts val="625"/>
              </a:spcBef>
            </a:pP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Naturalmente, ciò implica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che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i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Consigli sviluppino </a:t>
            </a:r>
            <a:r>
              <a:rPr sz="2600" spc="-20" dirty="0">
                <a:solidFill>
                  <a:srgbClr val="073D86"/>
                </a:solidFill>
                <a:latin typeface="Candara"/>
                <a:cs typeface="Candara"/>
              </a:rPr>
              <a:t>in 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modo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analitico e puntuale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il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documento </a:t>
            </a:r>
            <a:r>
              <a:rPr sz="2600" spc="-10" dirty="0">
                <a:solidFill>
                  <a:srgbClr val="073D86"/>
                </a:solidFill>
                <a:latin typeface="Candara"/>
                <a:cs typeface="Candara"/>
              </a:rPr>
              <a:t>del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15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maggio, </a:t>
            </a:r>
            <a:r>
              <a:rPr sz="2600" spc="-10" dirty="0">
                <a:solidFill>
                  <a:srgbClr val="073D86"/>
                </a:solidFill>
                <a:latin typeface="Candara"/>
                <a:cs typeface="Candara"/>
              </a:rPr>
              <a:t>al 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fine di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illustrare le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metodologie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adottate, i progetti e </a:t>
            </a:r>
            <a:r>
              <a:rPr sz="2600" spc="15" dirty="0">
                <a:solidFill>
                  <a:srgbClr val="073D86"/>
                </a:solidFill>
                <a:latin typeface="Candara"/>
                <a:cs typeface="Candara"/>
              </a:rPr>
              <a:t>le 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esperienze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svolte, sempre nel rispetto </a:t>
            </a:r>
            <a:r>
              <a:rPr sz="2600" spc="-10" dirty="0">
                <a:solidFill>
                  <a:srgbClr val="073D86"/>
                </a:solidFill>
                <a:latin typeface="Candara"/>
                <a:cs typeface="Candara"/>
              </a:rPr>
              <a:t>delle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Indicazioni 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nazionali e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delle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Linee</a:t>
            </a:r>
            <a:r>
              <a:rPr sz="2600" spc="-1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guida</a:t>
            </a:r>
            <a:endParaRPr sz="2600">
              <a:latin typeface="Candara"/>
              <a:cs typeface="Candar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58160" y="105918"/>
            <a:ext cx="296545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dirty="0"/>
              <a:t>LE </a:t>
            </a:r>
            <a:r>
              <a:rPr sz="2900" spc="-15" dirty="0"/>
              <a:t>PROVE</a:t>
            </a:r>
            <a:r>
              <a:rPr sz="2900" spc="-110" dirty="0"/>
              <a:t> </a:t>
            </a:r>
            <a:r>
              <a:rPr sz="2900" spc="-10" dirty="0"/>
              <a:t>D’ESAME</a:t>
            </a:r>
            <a:endParaRPr sz="29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1634108"/>
            <a:ext cx="8072755" cy="40157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02005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073D86"/>
                </a:solidFill>
                <a:latin typeface="Candara"/>
                <a:cs typeface="Candara"/>
              </a:rPr>
              <a:t>Diploma finale e </a:t>
            </a:r>
            <a:r>
              <a:rPr sz="2800" b="1" spc="-10" dirty="0">
                <a:solidFill>
                  <a:srgbClr val="073D86"/>
                </a:solidFill>
                <a:latin typeface="Candara"/>
                <a:cs typeface="Candara"/>
              </a:rPr>
              <a:t>curriculum dello</a:t>
            </a:r>
            <a:r>
              <a:rPr sz="2800" b="1" spc="8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800" b="1" spc="-5" dirty="0">
                <a:solidFill>
                  <a:srgbClr val="073D86"/>
                </a:solidFill>
                <a:latin typeface="Candara"/>
                <a:cs typeface="Candara"/>
              </a:rPr>
              <a:t>studente</a:t>
            </a:r>
            <a:endParaRPr sz="28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750">
              <a:latin typeface="Times New Roman"/>
              <a:cs typeface="Times New Roman"/>
            </a:endParaRPr>
          </a:p>
          <a:p>
            <a:pPr marL="12700" marR="5080" algn="just">
              <a:lnSpc>
                <a:spcPct val="90000"/>
              </a:lnSpc>
            </a:pP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La struttura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e i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contenuti del curriculum dello studente  (Piano di studi, competenze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acquisite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in ASL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e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in attività  extra-curriculari ed extra-scolastiche,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attestato  concernente gli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esiti delle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prove </a:t>
            </a:r>
            <a:r>
              <a:rPr sz="2600" spc="-15" dirty="0">
                <a:solidFill>
                  <a:srgbClr val="073D86"/>
                </a:solidFill>
                <a:latin typeface="Candara"/>
                <a:cs typeface="Candara"/>
              </a:rPr>
              <a:t>INVALSI)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secondo l’art. 21  del D.Lgs</a:t>
            </a:r>
            <a:r>
              <a:rPr sz="2600" spc="-2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62/2017.</a:t>
            </a:r>
            <a:endParaRPr sz="26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550">
              <a:latin typeface="Times New Roman"/>
              <a:cs typeface="Times New Roman"/>
            </a:endParaRPr>
          </a:p>
          <a:p>
            <a:pPr marL="12700" marR="5080" algn="just">
              <a:lnSpc>
                <a:spcPts val="2810"/>
              </a:lnSpc>
            </a:pPr>
            <a:r>
              <a:rPr sz="2600" spc="-5" dirty="0">
                <a:solidFill>
                  <a:srgbClr val="FF0000"/>
                </a:solidFill>
                <a:latin typeface="Candara"/>
                <a:cs typeface="Candara"/>
              </a:rPr>
              <a:t>Dovrà essere emanato </a:t>
            </a:r>
            <a:r>
              <a:rPr sz="2600" dirty="0">
                <a:solidFill>
                  <a:srgbClr val="FF0000"/>
                </a:solidFill>
                <a:latin typeface="Candara"/>
                <a:cs typeface="Candara"/>
              </a:rPr>
              <a:t>un apposito DM per definire i  modelli.</a:t>
            </a:r>
            <a:endParaRPr sz="2600">
              <a:latin typeface="Candara"/>
              <a:cs typeface="Candar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42592" y="105918"/>
            <a:ext cx="519684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dirty="0"/>
              <a:t>IL </a:t>
            </a:r>
            <a:r>
              <a:rPr sz="2900" spc="-10" dirty="0"/>
              <a:t>CURRICULUM </a:t>
            </a:r>
            <a:r>
              <a:rPr sz="2900" spc="-15" dirty="0"/>
              <a:t>DELLO</a:t>
            </a:r>
            <a:r>
              <a:rPr sz="2900" spc="-65" dirty="0"/>
              <a:t> </a:t>
            </a:r>
            <a:r>
              <a:rPr sz="2900" spc="-10" dirty="0"/>
              <a:t>STUDENTE</a:t>
            </a:r>
            <a:endParaRPr sz="29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6069" y="2062352"/>
            <a:ext cx="8074025" cy="34620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485"/>
              </a:lnSpc>
              <a:spcBef>
                <a:spcPts val="105"/>
              </a:spcBef>
            </a:pPr>
            <a:r>
              <a:rPr sz="2300" dirty="0">
                <a:solidFill>
                  <a:srgbClr val="073D86"/>
                </a:solidFill>
                <a:latin typeface="Candara"/>
                <a:cs typeface="Candara"/>
              </a:rPr>
              <a:t>L’integrazione del punteggio di 5 punti (condizioni </a:t>
            </a:r>
            <a:r>
              <a:rPr sz="2300" spc="-5" dirty="0">
                <a:solidFill>
                  <a:srgbClr val="073D86"/>
                </a:solidFill>
                <a:latin typeface="Candara"/>
                <a:cs typeface="Candara"/>
              </a:rPr>
              <a:t>di</a:t>
            </a:r>
            <a:r>
              <a:rPr sz="2300" spc="-13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300" dirty="0">
                <a:solidFill>
                  <a:srgbClr val="073D86"/>
                </a:solidFill>
                <a:latin typeface="Candara"/>
                <a:cs typeface="Candara"/>
              </a:rPr>
              <a:t>accesso:</a:t>
            </a:r>
            <a:endParaRPr sz="2300">
              <a:latin typeface="Candara"/>
              <a:cs typeface="Candara"/>
            </a:endParaRPr>
          </a:p>
          <a:p>
            <a:pPr marL="12700">
              <a:lnSpc>
                <a:spcPts val="2485"/>
              </a:lnSpc>
            </a:pPr>
            <a:r>
              <a:rPr sz="2300" dirty="0">
                <a:solidFill>
                  <a:srgbClr val="073D86"/>
                </a:solidFill>
                <a:latin typeface="Candara"/>
                <a:cs typeface="Candara"/>
              </a:rPr>
              <a:t>min. 30 di credito + min. 50 alle</a:t>
            </a:r>
            <a:r>
              <a:rPr sz="2300" spc="-12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300" spc="-5" dirty="0">
                <a:solidFill>
                  <a:srgbClr val="073D86"/>
                </a:solidFill>
                <a:latin typeface="Candara"/>
                <a:cs typeface="Candara"/>
              </a:rPr>
              <a:t>prove)</a:t>
            </a:r>
            <a:endParaRPr sz="23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50">
              <a:latin typeface="Times New Roman"/>
              <a:cs typeface="Times New Roman"/>
            </a:endParaRPr>
          </a:p>
          <a:p>
            <a:pPr marL="12700" marR="5080" algn="just">
              <a:lnSpc>
                <a:spcPts val="2210"/>
              </a:lnSpc>
            </a:pPr>
            <a:r>
              <a:rPr sz="2300" spc="-5" dirty="0">
                <a:solidFill>
                  <a:srgbClr val="073D86"/>
                </a:solidFill>
                <a:latin typeface="Candara"/>
                <a:cs typeface="Candara"/>
              </a:rPr>
              <a:t>L’attribuzione della lode: la commissione all’unanimità </a:t>
            </a:r>
            <a:r>
              <a:rPr sz="2300" dirty="0">
                <a:solidFill>
                  <a:srgbClr val="073D86"/>
                </a:solidFill>
                <a:latin typeface="Candara"/>
                <a:cs typeface="Candara"/>
              </a:rPr>
              <a:t>può  </a:t>
            </a:r>
            <a:r>
              <a:rPr sz="2300" spc="-5" dirty="0">
                <a:solidFill>
                  <a:srgbClr val="073D86"/>
                </a:solidFill>
                <a:latin typeface="Candara"/>
                <a:cs typeface="Candara"/>
              </a:rPr>
              <a:t>motivatamente attribuire </a:t>
            </a:r>
            <a:r>
              <a:rPr sz="2300" dirty="0">
                <a:solidFill>
                  <a:srgbClr val="073D86"/>
                </a:solidFill>
                <a:latin typeface="Candara"/>
                <a:cs typeface="Candara"/>
              </a:rPr>
              <a:t>la </a:t>
            </a:r>
            <a:r>
              <a:rPr sz="2300" spc="-5" dirty="0">
                <a:solidFill>
                  <a:srgbClr val="073D86"/>
                </a:solidFill>
                <a:latin typeface="Candara"/>
                <a:cs typeface="Candara"/>
              </a:rPr>
              <a:t>lode </a:t>
            </a:r>
            <a:r>
              <a:rPr sz="2300" dirty="0">
                <a:solidFill>
                  <a:srgbClr val="073D86"/>
                </a:solidFill>
                <a:latin typeface="Candara"/>
                <a:cs typeface="Candara"/>
              </a:rPr>
              <a:t>a coloro </a:t>
            </a:r>
            <a:r>
              <a:rPr sz="2300" spc="-5" dirty="0">
                <a:solidFill>
                  <a:srgbClr val="073D86"/>
                </a:solidFill>
                <a:latin typeface="Candara"/>
                <a:cs typeface="Candara"/>
              </a:rPr>
              <a:t>che conseguono </a:t>
            </a:r>
            <a:r>
              <a:rPr sz="2300" dirty="0">
                <a:solidFill>
                  <a:srgbClr val="073D86"/>
                </a:solidFill>
                <a:latin typeface="Candara"/>
                <a:cs typeface="Candara"/>
              </a:rPr>
              <a:t>il  </a:t>
            </a:r>
            <a:r>
              <a:rPr sz="2300" spc="-5" dirty="0">
                <a:solidFill>
                  <a:srgbClr val="073D86"/>
                </a:solidFill>
                <a:latin typeface="Candara"/>
                <a:cs typeface="Candara"/>
              </a:rPr>
              <a:t>punteggio </a:t>
            </a:r>
            <a:r>
              <a:rPr sz="2300" dirty="0">
                <a:solidFill>
                  <a:srgbClr val="073D86"/>
                </a:solidFill>
                <a:latin typeface="Candara"/>
                <a:cs typeface="Candara"/>
              </a:rPr>
              <a:t>massimo di </a:t>
            </a:r>
            <a:r>
              <a:rPr sz="2300" spc="-5" dirty="0">
                <a:solidFill>
                  <a:srgbClr val="073D86"/>
                </a:solidFill>
                <a:latin typeface="Candara"/>
                <a:cs typeface="Candara"/>
              </a:rPr>
              <a:t>cento </a:t>
            </a:r>
            <a:r>
              <a:rPr sz="2300" dirty="0">
                <a:solidFill>
                  <a:srgbClr val="073D86"/>
                </a:solidFill>
                <a:latin typeface="Candara"/>
                <a:cs typeface="Candara"/>
              </a:rPr>
              <a:t>punti senza </a:t>
            </a:r>
            <a:r>
              <a:rPr sz="2300" spc="-5" dirty="0">
                <a:solidFill>
                  <a:srgbClr val="073D86"/>
                </a:solidFill>
                <a:latin typeface="Candara"/>
                <a:cs typeface="Candara"/>
              </a:rPr>
              <a:t>fruire dell’integrazione  </a:t>
            </a:r>
            <a:r>
              <a:rPr sz="2300" dirty="0">
                <a:solidFill>
                  <a:srgbClr val="073D86"/>
                </a:solidFill>
                <a:latin typeface="Candara"/>
                <a:cs typeface="Candara"/>
              </a:rPr>
              <a:t>del punteggio, a condizione</a:t>
            </a:r>
            <a:r>
              <a:rPr sz="2300" spc="-10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300" dirty="0">
                <a:solidFill>
                  <a:srgbClr val="073D86"/>
                </a:solidFill>
                <a:latin typeface="Candara"/>
                <a:cs typeface="Candara"/>
              </a:rPr>
              <a:t>che:</a:t>
            </a:r>
            <a:endParaRPr sz="2300">
              <a:latin typeface="Candara"/>
              <a:cs typeface="Candara"/>
            </a:endParaRPr>
          </a:p>
          <a:p>
            <a:pPr marL="527685" marR="5080" indent="-514984">
              <a:lnSpc>
                <a:spcPct val="80000"/>
              </a:lnSpc>
              <a:spcBef>
                <a:spcPts val="565"/>
              </a:spcBef>
              <a:buClr>
                <a:srgbClr val="30B6FC"/>
              </a:buClr>
              <a:buAutoNum type="alphaLcParenR"/>
              <a:tabLst>
                <a:tab pos="527685" algn="l"/>
                <a:tab pos="528320" algn="l"/>
              </a:tabLst>
            </a:pPr>
            <a:r>
              <a:rPr sz="2300" spc="-5" dirty="0">
                <a:solidFill>
                  <a:srgbClr val="073D86"/>
                </a:solidFill>
                <a:latin typeface="Candara"/>
                <a:cs typeface="Candara"/>
              </a:rPr>
              <a:t>Abbiano </a:t>
            </a:r>
            <a:r>
              <a:rPr sz="2300" dirty="0">
                <a:solidFill>
                  <a:srgbClr val="073D86"/>
                </a:solidFill>
                <a:latin typeface="Candara"/>
                <a:cs typeface="Candara"/>
              </a:rPr>
              <a:t>conseguito il </a:t>
            </a:r>
            <a:r>
              <a:rPr sz="2300" spc="-5" dirty="0">
                <a:solidFill>
                  <a:srgbClr val="073D86"/>
                </a:solidFill>
                <a:latin typeface="Candara"/>
                <a:cs typeface="Candara"/>
              </a:rPr>
              <a:t>credito scolastico massimo </a:t>
            </a:r>
            <a:r>
              <a:rPr sz="2300" dirty="0">
                <a:solidFill>
                  <a:srgbClr val="073D86"/>
                </a:solidFill>
                <a:latin typeface="Candara"/>
                <a:cs typeface="Candara"/>
              </a:rPr>
              <a:t>con </a:t>
            </a:r>
            <a:r>
              <a:rPr sz="2300" spc="-5" dirty="0">
                <a:solidFill>
                  <a:srgbClr val="073D86"/>
                </a:solidFill>
                <a:latin typeface="Candara"/>
                <a:cs typeface="Candara"/>
              </a:rPr>
              <a:t>voto  </a:t>
            </a:r>
            <a:r>
              <a:rPr sz="2300" dirty="0">
                <a:solidFill>
                  <a:srgbClr val="073D86"/>
                </a:solidFill>
                <a:latin typeface="Candara"/>
                <a:cs typeface="Candara"/>
              </a:rPr>
              <a:t>unanime del consiglio di</a:t>
            </a:r>
            <a:r>
              <a:rPr sz="2300" spc="-7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300" dirty="0">
                <a:solidFill>
                  <a:srgbClr val="073D86"/>
                </a:solidFill>
                <a:latin typeface="Candara"/>
                <a:cs typeface="Candara"/>
              </a:rPr>
              <a:t>classe</a:t>
            </a:r>
            <a:endParaRPr sz="2300">
              <a:latin typeface="Candara"/>
              <a:cs typeface="Candara"/>
            </a:endParaRPr>
          </a:p>
          <a:p>
            <a:pPr marL="527685" indent="-514984">
              <a:lnSpc>
                <a:spcPts val="2485"/>
              </a:lnSpc>
              <a:buClr>
                <a:srgbClr val="30B6FC"/>
              </a:buClr>
              <a:buAutoNum type="alphaLcParenR"/>
              <a:tabLst>
                <a:tab pos="527685" algn="l"/>
                <a:tab pos="528320" algn="l"/>
              </a:tabLst>
            </a:pPr>
            <a:r>
              <a:rPr sz="2300" spc="-5" dirty="0">
                <a:solidFill>
                  <a:srgbClr val="073D86"/>
                </a:solidFill>
                <a:latin typeface="Candara"/>
                <a:cs typeface="Candara"/>
              </a:rPr>
              <a:t>Abbiano </a:t>
            </a:r>
            <a:r>
              <a:rPr sz="2300" dirty="0">
                <a:solidFill>
                  <a:srgbClr val="073D86"/>
                </a:solidFill>
                <a:latin typeface="Candara"/>
                <a:cs typeface="Candara"/>
              </a:rPr>
              <a:t>conseguito il </a:t>
            </a:r>
            <a:r>
              <a:rPr sz="2300" spc="-5" dirty="0">
                <a:solidFill>
                  <a:srgbClr val="073D86"/>
                </a:solidFill>
                <a:latin typeface="Candara"/>
                <a:cs typeface="Candara"/>
              </a:rPr>
              <a:t>punteggio </a:t>
            </a:r>
            <a:r>
              <a:rPr sz="2300" dirty="0">
                <a:solidFill>
                  <a:srgbClr val="073D86"/>
                </a:solidFill>
                <a:latin typeface="Candara"/>
                <a:cs typeface="Candara"/>
              </a:rPr>
              <a:t>massimo </a:t>
            </a:r>
            <a:r>
              <a:rPr sz="2300" spc="-5" dirty="0">
                <a:solidFill>
                  <a:srgbClr val="073D86"/>
                </a:solidFill>
                <a:latin typeface="Candara"/>
                <a:cs typeface="Candara"/>
              </a:rPr>
              <a:t>previsto per</a:t>
            </a:r>
            <a:r>
              <a:rPr sz="2300" spc="25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300" spc="-10" dirty="0">
                <a:solidFill>
                  <a:srgbClr val="073D86"/>
                </a:solidFill>
                <a:latin typeface="Candara"/>
                <a:cs typeface="Candara"/>
              </a:rPr>
              <a:t>ogni</a:t>
            </a:r>
            <a:endParaRPr sz="2300">
              <a:latin typeface="Candara"/>
              <a:cs typeface="Candara"/>
            </a:endParaRPr>
          </a:p>
          <a:p>
            <a:pPr marL="527685">
              <a:lnSpc>
                <a:spcPts val="2485"/>
              </a:lnSpc>
            </a:pPr>
            <a:r>
              <a:rPr sz="2300" dirty="0">
                <a:solidFill>
                  <a:srgbClr val="073D86"/>
                </a:solidFill>
                <a:latin typeface="Candara"/>
                <a:cs typeface="Candara"/>
              </a:rPr>
              <a:t>prova</a:t>
            </a:r>
            <a:r>
              <a:rPr sz="2300" spc="-3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300" spc="-5" dirty="0">
                <a:solidFill>
                  <a:srgbClr val="073D86"/>
                </a:solidFill>
                <a:latin typeface="Candara"/>
                <a:cs typeface="Candara"/>
              </a:rPr>
              <a:t>d’esame</a:t>
            </a:r>
            <a:endParaRPr sz="2300">
              <a:latin typeface="Candara"/>
              <a:cs typeface="Candar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58516" y="105918"/>
            <a:ext cx="3365500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dirty="0"/>
              <a:t>IL </a:t>
            </a:r>
            <a:r>
              <a:rPr sz="2900" spc="-10" dirty="0"/>
              <a:t>PUNTEGGIO</a:t>
            </a:r>
            <a:r>
              <a:rPr sz="2900" spc="-95" dirty="0"/>
              <a:t> </a:t>
            </a:r>
            <a:r>
              <a:rPr sz="2900" dirty="0"/>
              <a:t>FINALE</a:t>
            </a:r>
            <a:endParaRPr sz="29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0825" y="479226"/>
            <a:ext cx="8229600" cy="0"/>
          </a:xfrm>
          <a:custGeom>
            <a:avLst/>
            <a:gdLst/>
            <a:ahLst/>
            <a:cxnLst/>
            <a:rect l="l" t="t" r="r" b="b"/>
            <a:pathLst>
              <a:path w="8229600">
                <a:moveTo>
                  <a:pt x="0" y="0"/>
                </a:moveTo>
                <a:lnTo>
                  <a:pt x="8229600" y="0"/>
                </a:lnTo>
              </a:path>
            </a:pathLst>
          </a:custGeom>
          <a:ln w="36512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0825" y="465534"/>
            <a:ext cx="8229600" cy="27623"/>
          </a:xfrm>
          <a:custGeom>
            <a:avLst/>
            <a:gdLst/>
            <a:ahLst/>
            <a:cxnLst/>
            <a:rect l="l" t="t" r="r" b="b"/>
            <a:pathLst>
              <a:path w="8229600" h="36829">
                <a:moveTo>
                  <a:pt x="0" y="36512"/>
                </a:moveTo>
                <a:lnTo>
                  <a:pt x="8229600" y="36512"/>
                </a:lnTo>
                <a:lnTo>
                  <a:pt x="8229600" y="0"/>
                </a:lnTo>
                <a:lnTo>
                  <a:pt x="0" y="0"/>
                </a:lnTo>
                <a:lnTo>
                  <a:pt x="0" y="36512"/>
                </a:lnTo>
                <a:close/>
              </a:path>
            </a:pathLst>
          </a:custGeom>
          <a:ln w="12700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87368" y="282768"/>
            <a:ext cx="0" cy="4572000"/>
          </a:xfrm>
          <a:custGeom>
            <a:avLst/>
            <a:gdLst/>
            <a:ahLst/>
            <a:cxnLst/>
            <a:rect l="l" t="t" r="r" b="b"/>
            <a:pathLst>
              <a:path h="6096000">
                <a:moveTo>
                  <a:pt x="0" y="0"/>
                </a:moveTo>
                <a:lnTo>
                  <a:pt x="0" y="6096000"/>
                </a:lnTo>
              </a:path>
            </a:pathLst>
          </a:custGeom>
          <a:ln w="36512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9112" y="282768"/>
            <a:ext cx="36830" cy="4572000"/>
          </a:xfrm>
          <a:custGeom>
            <a:avLst/>
            <a:gdLst/>
            <a:ahLst/>
            <a:cxnLst/>
            <a:rect l="l" t="t" r="r" b="b"/>
            <a:pathLst>
              <a:path w="36829" h="6096000">
                <a:moveTo>
                  <a:pt x="0" y="6096000"/>
                </a:moveTo>
                <a:lnTo>
                  <a:pt x="36512" y="6096000"/>
                </a:lnTo>
                <a:lnTo>
                  <a:pt x="36512" y="0"/>
                </a:lnTo>
                <a:lnTo>
                  <a:pt x="0" y="0"/>
                </a:lnTo>
                <a:lnTo>
                  <a:pt x="0" y="6096000"/>
                </a:lnTo>
                <a:close/>
              </a:path>
            </a:pathLst>
          </a:custGeom>
          <a:ln w="12700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509776" y="876301"/>
            <a:ext cx="6483985" cy="7982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i="0" spc="-10" dirty="0">
                <a:latin typeface="Calibri"/>
                <a:cs typeface="Calibri"/>
              </a:rPr>
              <a:t>SISTEMA </a:t>
            </a:r>
            <a:r>
              <a:rPr i="0" dirty="0">
                <a:latin typeface="Calibri"/>
                <a:cs typeface="Calibri"/>
              </a:rPr>
              <a:t>NAZIONALE </a:t>
            </a:r>
            <a:r>
              <a:rPr i="0" spc="-5" dirty="0">
                <a:latin typeface="Calibri"/>
                <a:cs typeface="Calibri"/>
              </a:rPr>
              <a:t>DI</a:t>
            </a:r>
            <a:r>
              <a:rPr i="0" spc="-70" dirty="0">
                <a:latin typeface="Calibri"/>
                <a:cs typeface="Calibri"/>
              </a:rPr>
              <a:t> </a:t>
            </a:r>
            <a:r>
              <a:rPr i="0" spc="-45" dirty="0">
                <a:latin typeface="Calibri"/>
                <a:cs typeface="Calibri"/>
              </a:rPr>
              <a:t>VALUTAZIONE</a:t>
            </a:r>
          </a:p>
          <a:p>
            <a:pPr marL="635" algn="ctr">
              <a:lnSpc>
                <a:spcPct val="100000"/>
              </a:lnSpc>
              <a:spcBef>
                <a:spcPts val="30"/>
              </a:spcBef>
            </a:pPr>
            <a:r>
              <a:rPr sz="2400" i="0" spc="-5" dirty="0">
                <a:latin typeface="Book Antiqua"/>
                <a:cs typeface="Book Antiqua"/>
              </a:rPr>
              <a:t>INCONTRI</a:t>
            </a:r>
            <a:r>
              <a:rPr sz="2400" i="0" spc="-10" dirty="0">
                <a:latin typeface="Book Antiqua"/>
                <a:cs typeface="Book Antiqua"/>
              </a:rPr>
              <a:t> </a:t>
            </a:r>
            <a:r>
              <a:rPr sz="2400" i="0" spc="-5" dirty="0">
                <a:latin typeface="Book Antiqua"/>
                <a:cs typeface="Book Antiqua"/>
              </a:rPr>
              <a:t>REGIONALI</a:t>
            </a:r>
            <a:endParaRPr sz="240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474370" y="1454276"/>
            <a:ext cx="8401050" cy="2627078"/>
          </a:xfrm>
          <a:prstGeom prst="rect">
            <a:avLst/>
          </a:prstGeom>
        </p:spPr>
        <p:txBody>
          <a:bodyPr vert="horz" wrap="square" lIns="0" tIns="1260551" rIns="0" bIns="0" rtlCol="0">
            <a:spAutoFit/>
          </a:bodyPr>
          <a:lstStyle/>
          <a:p>
            <a:pPr marL="360680" algn="ctr">
              <a:lnSpc>
                <a:spcPct val="100000"/>
              </a:lnSpc>
              <a:spcBef>
                <a:spcPts val="95"/>
              </a:spcBef>
            </a:pPr>
            <a:r>
              <a:rPr i="1" spc="-5" dirty="0">
                <a:latin typeface="Book Antiqua"/>
                <a:cs typeface="Book Antiqua"/>
              </a:rPr>
              <a:t>Il sistema delle prove</a:t>
            </a:r>
            <a:r>
              <a:rPr i="1" dirty="0">
                <a:latin typeface="Book Antiqua"/>
                <a:cs typeface="Book Antiqua"/>
              </a:rPr>
              <a:t> </a:t>
            </a:r>
            <a:r>
              <a:rPr i="1" spc="-10" dirty="0">
                <a:latin typeface="Book Antiqua"/>
                <a:cs typeface="Book Antiqua"/>
              </a:rPr>
              <a:t>INVALSI</a:t>
            </a:r>
          </a:p>
          <a:p>
            <a:pPr marL="360680" algn="ctr">
              <a:lnSpc>
                <a:spcPct val="100000"/>
              </a:lnSpc>
            </a:pPr>
            <a:r>
              <a:rPr i="1" spc="-10" dirty="0">
                <a:latin typeface="Book Antiqua"/>
                <a:cs typeface="Book Antiqua"/>
              </a:rPr>
              <a:t>nel decreto </a:t>
            </a:r>
            <a:r>
              <a:rPr i="1" dirty="0">
                <a:latin typeface="Book Antiqua"/>
                <a:cs typeface="Book Antiqua"/>
              </a:rPr>
              <a:t>legislativo </a:t>
            </a:r>
            <a:r>
              <a:rPr i="1" spc="-5" dirty="0">
                <a:latin typeface="Book Antiqua"/>
                <a:cs typeface="Book Antiqua"/>
              </a:rPr>
              <a:t>n. 62 </a:t>
            </a:r>
            <a:r>
              <a:rPr i="1" spc="-10" dirty="0">
                <a:latin typeface="Book Antiqua"/>
                <a:cs typeface="Book Antiqua"/>
              </a:rPr>
              <a:t>del</a:t>
            </a:r>
            <a:r>
              <a:rPr i="1" spc="45" dirty="0">
                <a:latin typeface="Book Antiqua"/>
                <a:cs typeface="Book Antiqua"/>
              </a:rPr>
              <a:t> </a:t>
            </a:r>
            <a:r>
              <a:rPr i="1" spc="-5" dirty="0">
                <a:latin typeface="Book Antiqua"/>
                <a:cs typeface="Book Antiqua"/>
              </a:rPr>
              <a:t>13.04.2017</a:t>
            </a:r>
          </a:p>
          <a:p>
            <a:pPr marL="360680" algn="ctr">
              <a:lnSpc>
                <a:spcPct val="100000"/>
              </a:lnSpc>
              <a:spcBef>
                <a:spcPts val="1240"/>
              </a:spcBef>
            </a:pPr>
            <a:r>
              <a:rPr spc="-5" dirty="0"/>
              <a:t>- V SECONDARIA DI </a:t>
            </a:r>
            <a:r>
              <a:rPr spc="-10" dirty="0"/>
              <a:t>SECONDO </a:t>
            </a:r>
            <a:r>
              <a:rPr spc="-5" dirty="0"/>
              <a:t>GRADO</a:t>
            </a:r>
            <a:r>
              <a:rPr spc="114" dirty="0"/>
              <a:t> </a:t>
            </a:r>
            <a:r>
              <a:rPr spc="-5" dirty="0"/>
              <a:t>-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113404" y="4238549"/>
            <a:ext cx="127825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solidFill>
                  <a:srgbClr val="006699"/>
                </a:solidFill>
                <a:latin typeface="Book Antiqua"/>
                <a:cs typeface="Book Antiqua"/>
              </a:rPr>
              <a:t>INV</a:t>
            </a:r>
            <a:r>
              <a:rPr sz="2400" b="1" i="1" spc="-10" dirty="0">
                <a:solidFill>
                  <a:srgbClr val="006699"/>
                </a:solidFill>
                <a:latin typeface="Book Antiqua"/>
                <a:cs typeface="Book Antiqua"/>
              </a:rPr>
              <a:t>A</a:t>
            </a:r>
            <a:r>
              <a:rPr sz="2400" b="1" i="1" dirty="0">
                <a:solidFill>
                  <a:srgbClr val="006699"/>
                </a:solidFill>
                <a:latin typeface="Book Antiqua"/>
                <a:cs typeface="Book Antiqua"/>
              </a:rPr>
              <a:t>L</a:t>
            </a:r>
            <a:r>
              <a:rPr sz="2400" b="1" i="1" spc="-10" dirty="0">
                <a:solidFill>
                  <a:srgbClr val="006699"/>
                </a:solidFill>
                <a:latin typeface="Book Antiqua"/>
                <a:cs typeface="Book Antiqua"/>
              </a:rPr>
              <a:t>S</a:t>
            </a:r>
            <a:r>
              <a:rPr sz="2400" b="1" i="1" dirty="0">
                <a:solidFill>
                  <a:srgbClr val="006699"/>
                </a:solidFill>
                <a:latin typeface="Book Antiqua"/>
                <a:cs typeface="Book Antiqua"/>
              </a:rPr>
              <a:t>I</a:t>
            </a:r>
            <a:endParaRPr sz="2400">
              <a:latin typeface="Book Antiqua"/>
              <a:cs typeface="Book Antiqu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201025" y="1"/>
            <a:ext cx="942974" cy="8786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1299464"/>
            <a:ext cx="748474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527685" algn="l"/>
              </a:tabLst>
            </a:pPr>
            <a:r>
              <a:rPr sz="2100" spc="-5" dirty="0">
                <a:solidFill>
                  <a:srgbClr val="30B6FC"/>
                </a:solidFill>
                <a:latin typeface="Candara"/>
                <a:cs typeface="Candara"/>
              </a:rPr>
              <a:t>1)	</a:t>
            </a:r>
            <a:r>
              <a:rPr sz="2100" spc="-5" dirty="0">
                <a:solidFill>
                  <a:srgbClr val="073D86"/>
                </a:solidFill>
                <a:latin typeface="Candara"/>
                <a:cs typeface="Candara"/>
              </a:rPr>
              <a:t>frequenza 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per almeno tre </a:t>
            </a:r>
            <a:r>
              <a:rPr sz="2100" spc="-5" dirty="0">
                <a:solidFill>
                  <a:srgbClr val="073D86"/>
                </a:solidFill>
                <a:latin typeface="Candara"/>
                <a:cs typeface="Candara"/>
              </a:rPr>
              <a:t>quarti del 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monte ore </a:t>
            </a:r>
            <a:r>
              <a:rPr sz="2100" spc="-5" dirty="0">
                <a:solidFill>
                  <a:srgbClr val="073D86"/>
                </a:solidFill>
                <a:latin typeface="Candara"/>
                <a:cs typeface="Candara"/>
              </a:rPr>
              <a:t>personalizzato </a:t>
            </a:r>
            <a:r>
              <a:rPr sz="2100" spc="-5" dirty="0">
                <a:solidFill>
                  <a:srgbClr val="30B6FC"/>
                </a:solidFill>
                <a:latin typeface="Candara"/>
                <a:cs typeface="Candara"/>
              </a:rPr>
              <a:t> </a:t>
            </a:r>
            <a:r>
              <a:rPr sz="2100" dirty="0">
                <a:solidFill>
                  <a:srgbClr val="30B6FC"/>
                </a:solidFill>
                <a:latin typeface="Candara"/>
                <a:cs typeface="Candara"/>
              </a:rPr>
              <a:t>2)</a:t>
            </a:r>
            <a:endParaRPr sz="2100">
              <a:latin typeface="Candara"/>
              <a:cs typeface="Candar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3652" y="1619503"/>
            <a:ext cx="3948429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72310" algn="l"/>
                <a:tab pos="3082290" algn="l"/>
              </a:tabLst>
            </a:pPr>
            <a:r>
              <a:rPr sz="2100" spc="-5" dirty="0">
                <a:solidFill>
                  <a:srgbClr val="073D86"/>
                </a:solidFill>
                <a:latin typeface="Candara"/>
                <a:cs typeface="Candara"/>
              </a:rPr>
              <a:t>partecipazione,	durante	l’ultimo</a:t>
            </a:r>
            <a:endParaRPr sz="2100">
              <a:latin typeface="Candara"/>
              <a:cs typeface="Candar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76469" y="1619503"/>
            <a:ext cx="341630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02005" algn="l"/>
                <a:tab pos="1227455" algn="l"/>
                <a:tab pos="2138680" algn="l"/>
                <a:tab pos="2745105" algn="l"/>
              </a:tabLst>
            </a:pP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an</a:t>
            </a:r>
            <a:r>
              <a:rPr sz="2100" spc="-10" dirty="0">
                <a:solidFill>
                  <a:srgbClr val="073D86"/>
                </a:solidFill>
                <a:latin typeface="Candara"/>
                <a:cs typeface="Candara"/>
              </a:rPr>
              <a:t>n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o	</a:t>
            </a:r>
            <a:r>
              <a:rPr sz="2100" spc="-5" dirty="0">
                <a:solidFill>
                  <a:srgbClr val="073D86"/>
                </a:solidFill>
                <a:latin typeface="Candara"/>
                <a:cs typeface="Candara"/>
              </a:rPr>
              <a:t>d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i	corso,	</a:t>
            </a:r>
            <a:r>
              <a:rPr sz="2100" spc="-10" dirty="0">
                <a:solidFill>
                  <a:srgbClr val="073D86"/>
                </a:solidFill>
                <a:latin typeface="Candara"/>
                <a:cs typeface="Candara"/>
              </a:rPr>
              <a:t>a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l</a:t>
            </a:r>
            <a:r>
              <a:rPr sz="2100" spc="-15" dirty="0">
                <a:solidFill>
                  <a:srgbClr val="073D86"/>
                </a:solidFill>
                <a:latin typeface="Candara"/>
                <a:cs typeface="Candara"/>
              </a:rPr>
              <a:t>l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e	prove</a:t>
            </a:r>
            <a:endParaRPr sz="2100">
              <a:latin typeface="Candara"/>
              <a:cs typeface="Candar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3652" y="1875231"/>
            <a:ext cx="2972435" cy="346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-5" dirty="0">
                <a:solidFill>
                  <a:srgbClr val="073D86"/>
                </a:solidFill>
                <a:latin typeface="Candara"/>
                <a:cs typeface="Candara"/>
              </a:rPr>
              <a:t>predisposte </a:t>
            </a:r>
            <a:r>
              <a:rPr sz="2100" spc="-10" dirty="0">
                <a:solidFill>
                  <a:srgbClr val="073D86"/>
                </a:solidFill>
                <a:latin typeface="Candara"/>
                <a:cs typeface="Candara"/>
              </a:rPr>
              <a:t>dall’INVALSI</a:t>
            </a:r>
            <a:r>
              <a:rPr sz="2100" spc="-9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*</a:t>
            </a:r>
            <a:endParaRPr sz="2100">
              <a:latin typeface="Candara"/>
              <a:cs typeface="Candar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8540" y="2195829"/>
            <a:ext cx="263779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7685" algn="l"/>
                <a:tab pos="2084070" algn="l"/>
              </a:tabLst>
            </a:pPr>
            <a:r>
              <a:rPr sz="2100" spc="-5" dirty="0">
                <a:solidFill>
                  <a:srgbClr val="30B6FC"/>
                </a:solidFill>
                <a:latin typeface="Candara"/>
                <a:cs typeface="Candara"/>
              </a:rPr>
              <a:t>3</a:t>
            </a:r>
            <a:r>
              <a:rPr sz="2100" dirty="0">
                <a:solidFill>
                  <a:srgbClr val="30B6FC"/>
                </a:solidFill>
                <a:latin typeface="Candara"/>
                <a:cs typeface="Candara"/>
              </a:rPr>
              <a:t>)	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svol</a:t>
            </a:r>
            <a:r>
              <a:rPr sz="2100" spc="-10" dirty="0">
                <a:solidFill>
                  <a:srgbClr val="073D86"/>
                </a:solidFill>
                <a:latin typeface="Candara"/>
                <a:cs typeface="Candara"/>
              </a:rPr>
              <a:t>g</a:t>
            </a:r>
            <a:r>
              <a:rPr sz="2100" spc="5" dirty="0">
                <a:solidFill>
                  <a:srgbClr val="073D86"/>
                </a:solidFill>
                <a:latin typeface="Candara"/>
                <a:cs typeface="Candara"/>
              </a:rPr>
              <a:t>i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mento	</a:t>
            </a:r>
            <a:r>
              <a:rPr sz="2100" spc="-5" dirty="0">
                <a:solidFill>
                  <a:srgbClr val="073D86"/>
                </a:solidFill>
                <a:latin typeface="Candara"/>
                <a:cs typeface="Candara"/>
              </a:rPr>
              <a:t>del</a:t>
            </a:r>
            <a:r>
              <a:rPr sz="2100" spc="-20" dirty="0">
                <a:solidFill>
                  <a:srgbClr val="073D86"/>
                </a:solidFill>
                <a:latin typeface="Candara"/>
                <a:cs typeface="Candara"/>
              </a:rPr>
              <a:t>l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e</a:t>
            </a:r>
            <a:endParaRPr sz="2100">
              <a:latin typeface="Candara"/>
              <a:cs typeface="Candar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89503" y="2195829"/>
            <a:ext cx="5302250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65200" algn="l"/>
                <a:tab pos="1329055" algn="l"/>
                <a:tab pos="2677795" algn="l"/>
                <a:tab pos="4330700" algn="l"/>
              </a:tabLst>
            </a:pP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a</a:t>
            </a:r>
            <a:r>
              <a:rPr sz="2100" spc="-10" dirty="0">
                <a:solidFill>
                  <a:srgbClr val="073D86"/>
                </a:solidFill>
                <a:latin typeface="Candara"/>
                <a:cs typeface="Candara"/>
              </a:rPr>
              <a:t>t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tività	</a:t>
            </a:r>
            <a:r>
              <a:rPr sz="2100" spc="-5" dirty="0">
                <a:solidFill>
                  <a:srgbClr val="073D86"/>
                </a:solidFill>
                <a:latin typeface="Candara"/>
                <a:cs typeface="Candara"/>
              </a:rPr>
              <a:t>d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i	a</a:t>
            </a:r>
            <a:r>
              <a:rPr sz="2100" spc="-15" dirty="0">
                <a:solidFill>
                  <a:srgbClr val="073D86"/>
                </a:solidFill>
                <a:latin typeface="Candara"/>
                <a:cs typeface="Candara"/>
              </a:rPr>
              <a:t>l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terna</a:t>
            </a:r>
            <a:r>
              <a:rPr sz="2100" spc="-20" dirty="0">
                <a:solidFill>
                  <a:srgbClr val="073D86"/>
                </a:solidFill>
                <a:latin typeface="Candara"/>
                <a:cs typeface="Candara"/>
              </a:rPr>
              <a:t>n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za	scuo</a:t>
            </a:r>
            <a:r>
              <a:rPr sz="2100" spc="-15" dirty="0">
                <a:solidFill>
                  <a:srgbClr val="073D86"/>
                </a:solidFill>
                <a:latin typeface="Candara"/>
                <a:cs typeface="Candara"/>
              </a:rPr>
              <a:t>l</a:t>
            </a:r>
            <a:r>
              <a:rPr sz="2100" spc="5" dirty="0">
                <a:solidFill>
                  <a:srgbClr val="073D86"/>
                </a:solidFill>
                <a:latin typeface="Candara"/>
                <a:cs typeface="Candara"/>
              </a:rPr>
              <a:t>a</a:t>
            </a:r>
            <a:r>
              <a:rPr sz="2100" spc="-15" dirty="0">
                <a:solidFill>
                  <a:srgbClr val="073D86"/>
                </a:solidFill>
                <a:latin typeface="Candara"/>
                <a:cs typeface="Candara"/>
              </a:rPr>
              <a:t>-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la</a:t>
            </a:r>
            <a:r>
              <a:rPr sz="2100" spc="-15" dirty="0">
                <a:solidFill>
                  <a:srgbClr val="073D86"/>
                </a:solidFill>
                <a:latin typeface="Candara"/>
                <a:cs typeface="Candara"/>
              </a:rPr>
              <a:t>v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oro	secondo</a:t>
            </a:r>
            <a:endParaRPr sz="2100">
              <a:latin typeface="Candara"/>
              <a:cs typeface="Candar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8540" y="2451861"/>
            <a:ext cx="8073390" cy="194627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527685" marR="5080">
              <a:lnSpc>
                <a:spcPts val="2020"/>
              </a:lnSpc>
              <a:spcBef>
                <a:spcPts val="580"/>
              </a:spcBef>
              <a:tabLst>
                <a:tab pos="1487805" algn="l"/>
                <a:tab pos="2559050" algn="l"/>
                <a:tab pos="4127500" algn="l"/>
                <a:tab pos="4483100" algn="l"/>
                <a:tab pos="5336540" algn="l"/>
                <a:tab pos="5827395" algn="l"/>
                <a:tab pos="6935470" algn="l"/>
                <a:tab pos="7922895" algn="l"/>
              </a:tabLst>
            </a:pPr>
            <a:r>
              <a:rPr sz="2100" spc="-5" dirty="0">
                <a:solidFill>
                  <a:srgbClr val="073D86"/>
                </a:solidFill>
                <a:latin typeface="Candara"/>
                <a:cs typeface="Candara"/>
              </a:rPr>
              <a:t>qua</a:t>
            </a:r>
            <a:r>
              <a:rPr sz="2100" spc="-15" dirty="0">
                <a:solidFill>
                  <a:srgbClr val="073D86"/>
                </a:solidFill>
                <a:latin typeface="Candara"/>
                <a:cs typeface="Candara"/>
              </a:rPr>
              <a:t>n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to	previ</a:t>
            </a:r>
            <a:r>
              <a:rPr sz="2100" spc="-10" dirty="0">
                <a:solidFill>
                  <a:srgbClr val="073D86"/>
                </a:solidFill>
                <a:latin typeface="Candara"/>
                <a:cs typeface="Candara"/>
              </a:rPr>
              <a:t>s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to	</a:t>
            </a:r>
            <a:r>
              <a:rPr sz="2100" spc="-5" dirty="0">
                <a:solidFill>
                  <a:srgbClr val="073D86"/>
                </a:solidFill>
                <a:latin typeface="Candara"/>
                <a:cs typeface="Candara"/>
              </a:rPr>
              <a:t>d</a:t>
            </a:r>
            <a:r>
              <a:rPr sz="2100" spc="-20" dirty="0">
                <a:solidFill>
                  <a:srgbClr val="073D86"/>
                </a:solidFill>
                <a:latin typeface="Candara"/>
                <a:cs typeface="Candara"/>
              </a:rPr>
              <a:t>a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ll’ind</a:t>
            </a:r>
            <a:r>
              <a:rPr sz="2100" spc="-10" dirty="0">
                <a:solidFill>
                  <a:srgbClr val="073D86"/>
                </a:solidFill>
                <a:latin typeface="Candara"/>
                <a:cs typeface="Candara"/>
              </a:rPr>
              <a:t>i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rizzo	</a:t>
            </a:r>
            <a:r>
              <a:rPr sz="2100" spc="-5" dirty="0">
                <a:solidFill>
                  <a:srgbClr val="073D86"/>
                </a:solidFill>
                <a:latin typeface="Candara"/>
                <a:cs typeface="Candara"/>
              </a:rPr>
              <a:t>d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i	</a:t>
            </a:r>
            <a:r>
              <a:rPr sz="2100" spc="-20" dirty="0">
                <a:solidFill>
                  <a:srgbClr val="073D86"/>
                </a:solidFill>
                <a:latin typeface="Candara"/>
                <a:cs typeface="Candara"/>
              </a:rPr>
              <a:t>s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tudio	</a:t>
            </a:r>
            <a:r>
              <a:rPr sz="2100" spc="-10" dirty="0">
                <a:solidFill>
                  <a:srgbClr val="073D86"/>
                </a:solidFill>
                <a:latin typeface="Candara"/>
                <a:cs typeface="Candara"/>
              </a:rPr>
              <a:t>n</a:t>
            </a:r>
            <a:r>
              <a:rPr sz="2100" spc="-5" dirty="0">
                <a:solidFill>
                  <a:srgbClr val="073D86"/>
                </a:solidFill>
                <a:latin typeface="Candara"/>
                <a:cs typeface="Candara"/>
              </a:rPr>
              <a:t>e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l	seco</a:t>
            </a:r>
            <a:r>
              <a:rPr sz="2100" spc="-15" dirty="0">
                <a:solidFill>
                  <a:srgbClr val="073D86"/>
                </a:solidFill>
                <a:latin typeface="Candara"/>
                <a:cs typeface="Candara"/>
              </a:rPr>
              <a:t>n</a:t>
            </a:r>
            <a:r>
              <a:rPr sz="2100" spc="-5" dirty="0">
                <a:solidFill>
                  <a:srgbClr val="073D86"/>
                </a:solidFill>
                <a:latin typeface="Candara"/>
                <a:cs typeface="Candara"/>
              </a:rPr>
              <a:t>d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o	bie</a:t>
            </a:r>
            <a:r>
              <a:rPr sz="2100" spc="-15" dirty="0">
                <a:solidFill>
                  <a:srgbClr val="073D86"/>
                </a:solidFill>
                <a:latin typeface="Candara"/>
                <a:cs typeface="Candara"/>
              </a:rPr>
              <a:t>n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nio	e  nell’ultimo anno </a:t>
            </a:r>
            <a:r>
              <a:rPr sz="2100" spc="-5" dirty="0">
                <a:solidFill>
                  <a:srgbClr val="073D86"/>
                </a:solidFill>
                <a:latin typeface="Candara"/>
                <a:cs typeface="Candara"/>
              </a:rPr>
              <a:t>di 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corso</a:t>
            </a:r>
            <a:r>
              <a:rPr sz="2100" spc="-6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*</a:t>
            </a:r>
            <a:endParaRPr sz="2100">
              <a:latin typeface="Candara"/>
              <a:cs typeface="Candara"/>
            </a:endParaRPr>
          </a:p>
          <a:p>
            <a:pPr marL="527685" marR="5080" indent="-515620" algn="just">
              <a:lnSpc>
                <a:spcPct val="80000"/>
              </a:lnSpc>
              <a:spcBef>
                <a:spcPts val="520"/>
              </a:spcBef>
            </a:pPr>
            <a:r>
              <a:rPr sz="2100" spc="-5" dirty="0">
                <a:solidFill>
                  <a:srgbClr val="30B6FC"/>
                </a:solidFill>
                <a:latin typeface="Candara"/>
                <a:cs typeface="Candara"/>
              </a:rPr>
              <a:t>4) </a:t>
            </a:r>
            <a:r>
              <a:rPr sz="2100" spc="-5" dirty="0">
                <a:solidFill>
                  <a:srgbClr val="073D86"/>
                </a:solidFill>
                <a:latin typeface="Candara"/>
                <a:cs typeface="Candara"/>
              </a:rPr>
              <a:t>votazione 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non </a:t>
            </a:r>
            <a:r>
              <a:rPr sz="2100" spc="-5" dirty="0">
                <a:solidFill>
                  <a:srgbClr val="073D86"/>
                </a:solidFill>
                <a:latin typeface="Candara"/>
                <a:cs typeface="Candara"/>
              </a:rPr>
              <a:t>inferiore 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a </a:t>
            </a:r>
            <a:r>
              <a:rPr sz="2100" spc="-10" dirty="0">
                <a:solidFill>
                  <a:srgbClr val="073D86"/>
                </a:solidFill>
                <a:latin typeface="Candara"/>
                <a:cs typeface="Candara"/>
              </a:rPr>
              <a:t>sei </a:t>
            </a:r>
            <a:r>
              <a:rPr sz="2100" spc="-5" dirty="0">
                <a:solidFill>
                  <a:srgbClr val="073D86"/>
                </a:solidFill>
                <a:latin typeface="Candara"/>
                <a:cs typeface="Candara"/>
              </a:rPr>
              <a:t>decimi in ciascuna disciplina 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o </a:t>
            </a:r>
            <a:r>
              <a:rPr sz="2100" spc="-5" dirty="0">
                <a:solidFill>
                  <a:srgbClr val="073D86"/>
                </a:solidFill>
                <a:latin typeface="Candara"/>
                <a:cs typeface="Candara"/>
              </a:rPr>
              <a:t>gruppo  di discipline valutate con 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un unico </a:t>
            </a:r>
            <a:r>
              <a:rPr sz="2100" spc="-5" dirty="0">
                <a:solidFill>
                  <a:srgbClr val="073D86"/>
                </a:solidFill>
                <a:latin typeface="Candara"/>
                <a:cs typeface="Candara"/>
              </a:rPr>
              <a:t>voto 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e un </a:t>
            </a:r>
            <a:r>
              <a:rPr sz="2100" spc="-5" dirty="0">
                <a:solidFill>
                  <a:srgbClr val="073D86"/>
                </a:solidFill>
                <a:latin typeface="Candara"/>
                <a:cs typeface="Candara"/>
              </a:rPr>
              <a:t>voto di  comportamento 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non inferiore a sei </a:t>
            </a:r>
            <a:r>
              <a:rPr sz="2100" spc="-5" dirty="0">
                <a:solidFill>
                  <a:srgbClr val="073D86"/>
                </a:solidFill>
                <a:latin typeface="Candara"/>
                <a:cs typeface="Candara"/>
              </a:rPr>
              <a:t>decimi (con possibilità di  ammettere 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con </a:t>
            </a:r>
            <a:r>
              <a:rPr sz="2100" spc="-5" dirty="0">
                <a:solidFill>
                  <a:srgbClr val="073D86"/>
                </a:solidFill>
                <a:latin typeface="Candara"/>
                <a:cs typeface="Candara"/>
              </a:rPr>
              <a:t>provvedimento 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motivato </a:t>
            </a:r>
            <a:r>
              <a:rPr sz="2100" spc="-5" dirty="0">
                <a:solidFill>
                  <a:srgbClr val="073D86"/>
                </a:solidFill>
                <a:latin typeface="Candara"/>
                <a:cs typeface="Candara"/>
              </a:rPr>
              <a:t>nel </a:t>
            </a:r>
            <a:r>
              <a:rPr sz="2100" dirty="0">
                <a:solidFill>
                  <a:srgbClr val="073D86"/>
                </a:solidFill>
                <a:latin typeface="Candara"/>
                <a:cs typeface="Candara"/>
              </a:rPr>
              <a:t>caso </a:t>
            </a:r>
            <a:r>
              <a:rPr sz="2100" spc="-5" dirty="0">
                <a:solidFill>
                  <a:srgbClr val="073D86"/>
                </a:solidFill>
                <a:latin typeface="Candara"/>
                <a:cs typeface="Candara"/>
              </a:rPr>
              <a:t>di una  insufficienza)</a:t>
            </a:r>
            <a:endParaRPr sz="2100">
              <a:latin typeface="Candara"/>
              <a:cs typeface="Candar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8540" y="4588586"/>
            <a:ext cx="8075930" cy="11531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515"/>
              </a:lnSpc>
              <a:spcBef>
                <a:spcPts val="105"/>
              </a:spcBef>
            </a:pPr>
            <a:r>
              <a:rPr sz="1400" dirty="0">
                <a:solidFill>
                  <a:srgbClr val="001F5F"/>
                </a:solidFill>
                <a:latin typeface="Candara"/>
                <a:cs typeface="Candara"/>
              </a:rPr>
              <a:t>E’</a:t>
            </a:r>
            <a:r>
              <a:rPr sz="1400" spc="50" dirty="0">
                <a:solidFill>
                  <a:srgbClr val="001F5F"/>
                </a:solidFill>
                <a:latin typeface="Candara"/>
                <a:cs typeface="Candara"/>
              </a:rPr>
              <a:t> </a:t>
            </a:r>
            <a:r>
              <a:rPr sz="1400" dirty="0">
                <a:solidFill>
                  <a:srgbClr val="001F5F"/>
                </a:solidFill>
                <a:latin typeface="Candara"/>
                <a:cs typeface="Candara"/>
              </a:rPr>
              <a:t>fatta</a:t>
            </a:r>
            <a:r>
              <a:rPr sz="1400" spc="55" dirty="0">
                <a:solidFill>
                  <a:srgbClr val="001F5F"/>
                </a:solidFill>
                <a:latin typeface="Candara"/>
                <a:cs typeface="Candara"/>
              </a:rPr>
              <a:t> </a:t>
            </a:r>
            <a:r>
              <a:rPr sz="1400" dirty="0">
                <a:solidFill>
                  <a:srgbClr val="001F5F"/>
                </a:solidFill>
                <a:latin typeface="Candara"/>
                <a:cs typeface="Candara"/>
              </a:rPr>
              <a:t>salva</a:t>
            </a:r>
            <a:r>
              <a:rPr sz="1400" spc="55" dirty="0">
                <a:solidFill>
                  <a:srgbClr val="001F5F"/>
                </a:solidFill>
                <a:latin typeface="Candara"/>
                <a:cs typeface="Candara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Candara"/>
                <a:cs typeface="Candara"/>
              </a:rPr>
              <a:t>l’applicazione</a:t>
            </a:r>
            <a:r>
              <a:rPr sz="1400" spc="65" dirty="0">
                <a:solidFill>
                  <a:srgbClr val="001F5F"/>
                </a:solidFill>
                <a:latin typeface="Candara"/>
                <a:cs typeface="Candara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Candara"/>
                <a:cs typeface="Candara"/>
              </a:rPr>
              <a:t>dell'articolo</a:t>
            </a:r>
            <a:r>
              <a:rPr sz="1400" spc="55" dirty="0">
                <a:solidFill>
                  <a:srgbClr val="001F5F"/>
                </a:solidFill>
                <a:latin typeface="Candara"/>
                <a:cs typeface="Candara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Candara"/>
                <a:cs typeface="Candara"/>
              </a:rPr>
              <a:t>4,</a:t>
            </a:r>
            <a:r>
              <a:rPr sz="1400" spc="60" dirty="0">
                <a:solidFill>
                  <a:srgbClr val="001F5F"/>
                </a:solidFill>
                <a:latin typeface="Candara"/>
                <a:cs typeface="Candara"/>
              </a:rPr>
              <a:t> </a:t>
            </a:r>
            <a:r>
              <a:rPr sz="1400" dirty="0">
                <a:solidFill>
                  <a:srgbClr val="001F5F"/>
                </a:solidFill>
                <a:latin typeface="Candara"/>
                <a:cs typeface="Candara"/>
              </a:rPr>
              <a:t>comma</a:t>
            </a:r>
            <a:r>
              <a:rPr sz="1400" spc="55" dirty="0">
                <a:solidFill>
                  <a:srgbClr val="001F5F"/>
                </a:solidFill>
                <a:latin typeface="Candara"/>
                <a:cs typeface="Candara"/>
              </a:rPr>
              <a:t> </a:t>
            </a:r>
            <a:r>
              <a:rPr sz="1400" dirty="0">
                <a:solidFill>
                  <a:srgbClr val="001F5F"/>
                </a:solidFill>
                <a:latin typeface="Candara"/>
                <a:cs typeface="Candara"/>
              </a:rPr>
              <a:t>6</a:t>
            </a:r>
            <a:r>
              <a:rPr sz="1400" spc="65" dirty="0">
                <a:solidFill>
                  <a:srgbClr val="001F5F"/>
                </a:solidFill>
                <a:latin typeface="Candara"/>
                <a:cs typeface="Candara"/>
              </a:rPr>
              <a:t> </a:t>
            </a:r>
            <a:r>
              <a:rPr sz="1400" dirty="0">
                <a:solidFill>
                  <a:srgbClr val="001F5F"/>
                </a:solidFill>
                <a:latin typeface="Candara"/>
                <a:cs typeface="Candara"/>
              </a:rPr>
              <a:t>dello</a:t>
            </a:r>
            <a:r>
              <a:rPr sz="1400" spc="50" dirty="0">
                <a:solidFill>
                  <a:srgbClr val="001F5F"/>
                </a:solidFill>
                <a:latin typeface="Candara"/>
                <a:cs typeface="Candara"/>
              </a:rPr>
              <a:t> </a:t>
            </a:r>
            <a:r>
              <a:rPr sz="1400" dirty="0">
                <a:solidFill>
                  <a:srgbClr val="001F5F"/>
                </a:solidFill>
                <a:latin typeface="Candara"/>
                <a:cs typeface="Candara"/>
              </a:rPr>
              <a:t>Statuto</a:t>
            </a:r>
            <a:r>
              <a:rPr sz="1400" spc="55" dirty="0">
                <a:solidFill>
                  <a:srgbClr val="001F5F"/>
                </a:solidFill>
                <a:latin typeface="Candara"/>
                <a:cs typeface="Candara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Candara"/>
                <a:cs typeface="Candara"/>
              </a:rPr>
              <a:t>delle</a:t>
            </a:r>
            <a:r>
              <a:rPr sz="1400" spc="70" dirty="0">
                <a:solidFill>
                  <a:srgbClr val="001F5F"/>
                </a:solidFill>
                <a:latin typeface="Candara"/>
                <a:cs typeface="Candara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Candara"/>
                <a:cs typeface="Candara"/>
              </a:rPr>
              <a:t>studentesse</a:t>
            </a:r>
            <a:r>
              <a:rPr sz="1400" spc="55" dirty="0">
                <a:solidFill>
                  <a:srgbClr val="001F5F"/>
                </a:solidFill>
                <a:latin typeface="Candara"/>
                <a:cs typeface="Candara"/>
              </a:rPr>
              <a:t> </a:t>
            </a:r>
            <a:r>
              <a:rPr sz="1400" dirty="0">
                <a:solidFill>
                  <a:srgbClr val="001F5F"/>
                </a:solidFill>
                <a:latin typeface="Candara"/>
                <a:cs typeface="Candara"/>
              </a:rPr>
              <a:t>e</a:t>
            </a:r>
            <a:r>
              <a:rPr sz="1400" spc="55" dirty="0">
                <a:solidFill>
                  <a:srgbClr val="001F5F"/>
                </a:solidFill>
                <a:latin typeface="Candara"/>
                <a:cs typeface="Candara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Candara"/>
                <a:cs typeface="Candara"/>
              </a:rPr>
              <a:t>degli</a:t>
            </a:r>
            <a:r>
              <a:rPr sz="1400" spc="65" dirty="0">
                <a:solidFill>
                  <a:srgbClr val="001F5F"/>
                </a:solidFill>
                <a:latin typeface="Candara"/>
                <a:cs typeface="Candara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Candara"/>
                <a:cs typeface="Candara"/>
              </a:rPr>
              <a:t>studenti</a:t>
            </a:r>
            <a:endParaRPr sz="1400">
              <a:latin typeface="Candara"/>
              <a:cs typeface="Candara"/>
            </a:endParaRPr>
          </a:p>
          <a:p>
            <a:pPr marL="12700">
              <a:lnSpc>
                <a:spcPts val="1515"/>
              </a:lnSpc>
            </a:pPr>
            <a:r>
              <a:rPr sz="1400" spc="-5" dirty="0">
                <a:solidFill>
                  <a:srgbClr val="001F5F"/>
                </a:solidFill>
                <a:latin typeface="Candara"/>
                <a:cs typeface="Candara"/>
              </a:rPr>
              <a:t>(sanzione disciplinare dell'esclusione dallo scrutinio finale </a:t>
            </a:r>
            <a:r>
              <a:rPr sz="1400" dirty="0">
                <a:solidFill>
                  <a:srgbClr val="001F5F"/>
                </a:solidFill>
                <a:latin typeface="Candara"/>
                <a:cs typeface="Candara"/>
              </a:rPr>
              <a:t>e</a:t>
            </a:r>
            <a:r>
              <a:rPr sz="1400" spc="50" dirty="0">
                <a:solidFill>
                  <a:srgbClr val="001F5F"/>
                </a:solidFill>
                <a:latin typeface="Candara"/>
                <a:cs typeface="Candara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Candara"/>
                <a:cs typeface="Candara"/>
              </a:rPr>
              <a:t>dall'esame).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12700" marR="513080">
              <a:lnSpc>
                <a:spcPct val="80800"/>
              </a:lnSpc>
              <a:spcBef>
                <a:spcPts val="950"/>
              </a:spcBef>
            </a:pPr>
            <a:r>
              <a:rPr sz="1800" dirty="0">
                <a:solidFill>
                  <a:srgbClr val="FF0000"/>
                </a:solidFill>
                <a:latin typeface="Candara"/>
                <a:cs typeface="Candara"/>
              </a:rPr>
              <a:t>* </a:t>
            </a:r>
            <a:r>
              <a:rPr sz="1600" spc="-10" dirty="0">
                <a:solidFill>
                  <a:srgbClr val="FF0000"/>
                </a:solidFill>
                <a:latin typeface="Candara"/>
                <a:cs typeface="Candara"/>
              </a:rPr>
              <a:t>requisiti </a:t>
            </a:r>
            <a:r>
              <a:rPr sz="1600" spc="-5" dirty="0">
                <a:solidFill>
                  <a:srgbClr val="FF0000"/>
                </a:solidFill>
                <a:latin typeface="Candara"/>
                <a:cs typeface="Candara"/>
              </a:rPr>
              <a:t>non applicabili all’anno scolastico 2018/19 a seguito </a:t>
            </a:r>
            <a:r>
              <a:rPr sz="1600" spc="-10" dirty="0">
                <a:solidFill>
                  <a:srgbClr val="FF0000"/>
                </a:solidFill>
                <a:latin typeface="Candara"/>
                <a:cs typeface="Candara"/>
              </a:rPr>
              <a:t>del Decreto milleproroghe  </a:t>
            </a:r>
            <a:r>
              <a:rPr sz="1600" spc="-5" dirty="0">
                <a:solidFill>
                  <a:srgbClr val="FF0000"/>
                </a:solidFill>
                <a:latin typeface="Candara"/>
                <a:cs typeface="Candara"/>
              </a:rPr>
              <a:t>(convertito con Legge n.108 </a:t>
            </a:r>
            <a:r>
              <a:rPr sz="1600" spc="-10" dirty="0">
                <a:solidFill>
                  <a:srgbClr val="FF0000"/>
                </a:solidFill>
                <a:latin typeface="Candara"/>
                <a:cs typeface="Candara"/>
              </a:rPr>
              <a:t>del </a:t>
            </a:r>
            <a:r>
              <a:rPr sz="1600" spc="-5" dirty="0">
                <a:solidFill>
                  <a:srgbClr val="FF0000"/>
                </a:solidFill>
                <a:latin typeface="Candara"/>
                <a:cs typeface="Candara"/>
              </a:rPr>
              <a:t>21 settembre</a:t>
            </a:r>
            <a:r>
              <a:rPr sz="1600" spc="130" dirty="0">
                <a:solidFill>
                  <a:srgbClr val="FF0000"/>
                </a:solidFill>
                <a:latin typeface="Candara"/>
                <a:cs typeface="Candara"/>
              </a:rPr>
              <a:t> </a:t>
            </a:r>
            <a:r>
              <a:rPr sz="1600" spc="-10" dirty="0">
                <a:solidFill>
                  <a:srgbClr val="FF0000"/>
                </a:solidFill>
                <a:latin typeface="Candara"/>
                <a:cs typeface="Candara"/>
              </a:rPr>
              <a:t>2018)</a:t>
            </a:r>
            <a:endParaRPr sz="1600">
              <a:latin typeface="Candara"/>
              <a:cs typeface="Candar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67075" marR="5080" indent="-2660015">
              <a:lnSpc>
                <a:spcPct val="100000"/>
              </a:lnSpc>
              <a:spcBef>
                <a:spcPts val="100"/>
              </a:spcBef>
            </a:pPr>
            <a:r>
              <a:rPr dirty="0"/>
              <a:t>I </a:t>
            </a:r>
            <a:r>
              <a:rPr spc="-10" dirty="0"/>
              <a:t>REQUISITI </a:t>
            </a:r>
            <a:r>
              <a:rPr spc="-5" dirty="0"/>
              <a:t>DI AMMISSIONE </a:t>
            </a:r>
            <a:r>
              <a:rPr spc="-30" dirty="0"/>
              <a:t>ALL’ESAME </a:t>
            </a:r>
            <a:r>
              <a:rPr dirty="0"/>
              <a:t>DEI </a:t>
            </a:r>
            <a:r>
              <a:rPr spc="-40" dirty="0"/>
              <a:t>CANDIDATI  </a:t>
            </a:r>
            <a:r>
              <a:rPr spc="-5" dirty="0"/>
              <a:t>INTERNI </a:t>
            </a:r>
            <a:r>
              <a:rPr spc="-55" dirty="0"/>
              <a:t>(ART.</a:t>
            </a:r>
            <a:r>
              <a:rPr spc="20" dirty="0"/>
              <a:t> </a:t>
            </a:r>
            <a:r>
              <a:rPr dirty="0"/>
              <a:t>13)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3017" y="257746"/>
            <a:ext cx="636460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0" dirty="0">
                <a:latin typeface="Book Antiqua"/>
                <a:cs typeface="Book Antiqua"/>
              </a:rPr>
              <a:t>La principali </a:t>
            </a:r>
            <a:r>
              <a:rPr sz="2400" i="0" u="heavy" spc="-5" dirty="0">
                <a:uFill>
                  <a:solidFill>
                    <a:srgbClr val="006699"/>
                  </a:solidFill>
                </a:uFill>
                <a:latin typeface="Book Antiqua"/>
                <a:cs typeface="Book Antiqua"/>
              </a:rPr>
              <a:t>novità</a:t>
            </a:r>
            <a:r>
              <a:rPr sz="2400" i="0" spc="-5" dirty="0">
                <a:latin typeface="Book Antiqua"/>
                <a:cs typeface="Book Antiqua"/>
              </a:rPr>
              <a:t> </a:t>
            </a:r>
            <a:r>
              <a:rPr sz="2400" i="0" dirty="0">
                <a:latin typeface="Book Antiqua"/>
                <a:cs typeface="Book Antiqua"/>
              </a:rPr>
              <a:t>per il </a:t>
            </a:r>
            <a:r>
              <a:rPr sz="2400" i="0" spc="-5" dirty="0">
                <a:latin typeface="Book Antiqua"/>
                <a:cs typeface="Book Antiqua"/>
              </a:rPr>
              <a:t>II </a:t>
            </a:r>
            <a:r>
              <a:rPr sz="2400" i="0" dirty="0">
                <a:latin typeface="Book Antiqua"/>
                <a:cs typeface="Book Antiqua"/>
              </a:rPr>
              <a:t>ciclo</a:t>
            </a:r>
            <a:r>
              <a:rPr sz="2400" i="0" spc="-65" dirty="0">
                <a:latin typeface="Book Antiqua"/>
                <a:cs typeface="Book Antiqua"/>
              </a:rPr>
              <a:t> </a:t>
            </a:r>
            <a:r>
              <a:rPr sz="2400" i="0" spc="-5" dirty="0">
                <a:latin typeface="Book Antiqua"/>
                <a:cs typeface="Book Antiqua"/>
              </a:rPr>
              <a:t>d’istruzione</a:t>
            </a:r>
            <a:endParaRPr sz="2400">
              <a:latin typeface="Book Antiqua"/>
              <a:cs typeface="Book Antiq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201025" y="1"/>
            <a:ext cx="942974" cy="8786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44041" y="1275397"/>
            <a:ext cx="7468870" cy="3418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dirty="0">
                <a:solidFill>
                  <a:srgbClr val="006699"/>
                </a:solidFill>
                <a:uFill>
                  <a:solidFill>
                    <a:srgbClr val="006699"/>
                  </a:solidFill>
                </a:uFill>
                <a:latin typeface="Book Antiqua"/>
                <a:cs typeface="Book Antiqua"/>
              </a:rPr>
              <a:t>V </a:t>
            </a:r>
            <a:r>
              <a:rPr sz="2400" b="1" u="heavy" spc="-5" dirty="0">
                <a:solidFill>
                  <a:srgbClr val="006699"/>
                </a:solidFill>
                <a:uFill>
                  <a:solidFill>
                    <a:srgbClr val="006699"/>
                  </a:solidFill>
                </a:uFill>
                <a:latin typeface="Book Antiqua"/>
                <a:cs typeface="Book Antiqua"/>
              </a:rPr>
              <a:t>SECONDARIA </a:t>
            </a:r>
            <a:r>
              <a:rPr sz="2400" b="1" u="heavy" dirty="0">
                <a:solidFill>
                  <a:srgbClr val="006699"/>
                </a:solidFill>
                <a:uFill>
                  <a:solidFill>
                    <a:srgbClr val="006699"/>
                  </a:solidFill>
                </a:uFill>
                <a:latin typeface="Book Antiqua"/>
                <a:cs typeface="Book Antiqua"/>
              </a:rPr>
              <a:t>DI </a:t>
            </a:r>
            <a:r>
              <a:rPr sz="2400" b="1" u="heavy" spc="-5" dirty="0">
                <a:solidFill>
                  <a:srgbClr val="006699"/>
                </a:solidFill>
                <a:uFill>
                  <a:solidFill>
                    <a:srgbClr val="006699"/>
                  </a:solidFill>
                </a:uFill>
                <a:latin typeface="Book Antiqua"/>
                <a:cs typeface="Book Antiqua"/>
              </a:rPr>
              <a:t>SECONDO </a:t>
            </a:r>
            <a:r>
              <a:rPr sz="2400" b="1" u="heavy" dirty="0">
                <a:solidFill>
                  <a:srgbClr val="006699"/>
                </a:solidFill>
                <a:uFill>
                  <a:solidFill>
                    <a:srgbClr val="006699"/>
                  </a:solidFill>
                </a:uFill>
                <a:latin typeface="Book Antiqua"/>
                <a:cs typeface="Book Antiqua"/>
              </a:rPr>
              <a:t>GRADO</a:t>
            </a:r>
            <a:r>
              <a:rPr sz="2400" b="1" dirty="0">
                <a:solidFill>
                  <a:srgbClr val="006699"/>
                </a:solidFill>
                <a:latin typeface="Book Antiqua"/>
                <a:cs typeface="Book Antiqua"/>
              </a:rPr>
              <a:t> </a:t>
            </a:r>
            <a:r>
              <a:rPr sz="2400" b="1" spc="-5" dirty="0">
                <a:solidFill>
                  <a:srgbClr val="006699"/>
                </a:solidFill>
                <a:latin typeface="Book Antiqua"/>
                <a:cs typeface="Book Antiqua"/>
              </a:rPr>
              <a:t>(</a:t>
            </a:r>
            <a:r>
              <a:rPr sz="2400" b="1" spc="-5" dirty="0">
                <a:solidFill>
                  <a:srgbClr val="FF0000"/>
                </a:solidFill>
                <a:latin typeface="Book Antiqua"/>
                <a:cs typeface="Book Antiqua"/>
              </a:rPr>
              <a:t>grado</a:t>
            </a:r>
            <a:r>
              <a:rPr sz="2400" b="1" spc="-25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2400" b="1" dirty="0">
                <a:solidFill>
                  <a:srgbClr val="FF0000"/>
                </a:solidFill>
                <a:latin typeface="Book Antiqua"/>
                <a:cs typeface="Book Antiqua"/>
              </a:rPr>
              <a:t>13</a:t>
            </a:r>
            <a:r>
              <a:rPr sz="2400" b="1" dirty="0">
                <a:solidFill>
                  <a:srgbClr val="006699"/>
                </a:solidFill>
                <a:latin typeface="Book Antiqua"/>
                <a:cs typeface="Book Antiqua"/>
              </a:rPr>
              <a:t>):</a:t>
            </a:r>
            <a:endParaRPr sz="2400">
              <a:latin typeface="Book Antiqua"/>
              <a:cs typeface="Book Antiqua"/>
            </a:endParaRPr>
          </a:p>
          <a:p>
            <a:pPr marL="652780" indent="-182880">
              <a:lnSpc>
                <a:spcPct val="100000"/>
              </a:lnSpc>
              <a:spcBef>
                <a:spcPts val="2200"/>
              </a:spcBef>
              <a:buFont typeface="Arial"/>
              <a:buChar char="•"/>
              <a:tabLst>
                <a:tab pos="653415" algn="l"/>
              </a:tabLst>
            </a:pPr>
            <a:r>
              <a:rPr sz="2400" b="1" spc="-5" dirty="0">
                <a:solidFill>
                  <a:srgbClr val="006699"/>
                </a:solidFill>
                <a:latin typeface="Book Antiqua"/>
                <a:cs typeface="Book Antiqua"/>
              </a:rPr>
              <a:t>prove </a:t>
            </a:r>
            <a:r>
              <a:rPr sz="2400" b="1" i="1" dirty="0">
                <a:solidFill>
                  <a:srgbClr val="006699"/>
                </a:solidFill>
                <a:latin typeface="Book Antiqua"/>
                <a:cs typeface="Book Antiqua"/>
              </a:rPr>
              <a:t>computer </a:t>
            </a:r>
            <a:r>
              <a:rPr sz="2400" b="1" i="1" spc="-5" dirty="0">
                <a:solidFill>
                  <a:srgbClr val="006699"/>
                </a:solidFill>
                <a:latin typeface="Book Antiqua"/>
                <a:cs typeface="Book Antiqua"/>
              </a:rPr>
              <a:t>based</a:t>
            </a:r>
            <a:r>
              <a:rPr sz="2400" b="1" i="1" dirty="0">
                <a:solidFill>
                  <a:srgbClr val="006699"/>
                </a:solidFill>
                <a:latin typeface="Book Antiqua"/>
                <a:cs typeface="Book Antiqua"/>
              </a:rPr>
              <a:t> </a:t>
            </a:r>
            <a:r>
              <a:rPr sz="2400" b="1" spc="-5" dirty="0">
                <a:solidFill>
                  <a:srgbClr val="006699"/>
                </a:solidFill>
                <a:latin typeface="Book Antiqua"/>
                <a:cs typeface="Book Antiqua"/>
              </a:rPr>
              <a:t>(CBT):</a:t>
            </a:r>
            <a:endParaRPr sz="2400">
              <a:latin typeface="Book Antiqua"/>
              <a:cs typeface="Book Antiqua"/>
            </a:endParaRPr>
          </a:p>
          <a:p>
            <a:pPr marL="1270000" lvl="1" indent="-342900">
              <a:lnSpc>
                <a:spcPct val="100000"/>
              </a:lnSpc>
              <a:spcBef>
                <a:spcPts val="1185"/>
              </a:spcBef>
              <a:buFont typeface="Wingdings"/>
              <a:buChar char=""/>
              <a:tabLst>
                <a:tab pos="1270635" algn="l"/>
              </a:tabLst>
            </a:pPr>
            <a:r>
              <a:rPr sz="2400" b="1" spc="-5" dirty="0">
                <a:solidFill>
                  <a:srgbClr val="006699"/>
                </a:solidFill>
                <a:latin typeface="Book Antiqua"/>
                <a:cs typeface="Book Antiqua"/>
              </a:rPr>
              <a:t>Italiano</a:t>
            </a:r>
            <a:endParaRPr sz="2400">
              <a:latin typeface="Book Antiqua"/>
              <a:cs typeface="Book Antiqua"/>
            </a:endParaRPr>
          </a:p>
          <a:p>
            <a:pPr marL="1270000" lvl="1" indent="-342900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1270635" algn="l"/>
              </a:tabLst>
            </a:pPr>
            <a:r>
              <a:rPr sz="2400" b="1" dirty="0">
                <a:solidFill>
                  <a:srgbClr val="006699"/>
                </a:solidFill>
                <a:latin typeface="Book Antiqua"/>
                <a:cs typeface="Book Antiqua"/>
              </a:rPr>
              <a:t>Matematica</a:t>
            </a:r>
            <a:endParaRPr sz="2400">
              <a:latin typeface="Book Antiqua"/>
              <a:cs typeface="Book Antiqua"/>
            </a:endParaRPr>
          </a:p>
          <a:p>
            <a:pPr marL="1270000" lvl="1" indent="-342900">
              <a:lnSpc>
                <a:spcPct val="100000"/>
              </a:lnSpc>
              <a:spcBef>
                <a:spcPts val="580"/>
              </a:spcBef>
              <a:buFont typeface="Wingdings"/>
              <a:buChar char=""/>
              <a:tabLst>
                <a:tab pos="1270635" algn="l"/>
              </a:tabLst>
            </a:pPr>
            <a:r>
              <a:rPr sz="2400" b="1" spc="-5" dirty="0">
                <a:solidFill>
                  <a:srgbClr val="006699"/>
                </a:solidFill>
                <a:latin typeface="Book Antiqua"/>
                <a:cs typeface="Book Antiqua"/>
              </a:rPr>
              <a:t>Inglese</a:t>
            </a:r>
            <a:endParaRPr sz="2400">
              <a:latin typeface="Book Antiqua"/>
              <a:cs typeface="Book Antiqua"/>
            </a:endParaRPr>
          </a:p>
          <a:p>
            <a:pPr marL="652780" marR="170180" indent="-182880">
              <a:lnSpc>
                <a:spcPct val="100000"/>
              </a:lnSpc>
              <a:spcBef>
                <a:spcPts val="1775"/>
              </a:spcBef>
              <a:buFont typeface="Arial"/>
              <a:buChar char="•"/>
              <a:tabLst>
                <a:tab pos="653415" algn="l"/>
              </a:tabLst>
            </a:pPr>
            <a:r>
              <a:rPr sz="2400" b="1" dirty="0">
                <a:solidFill>
                  <a:srgbClr val="006699"/>
                </a:solidFill>
                <a:latin typeface="Book Antiqua"/>
                <a:cs typeface="Book Antiqua"/>
              </a:rPr>
              <a:t>prova d’inglese (livello B1 e B2 del </a:t>
            </a:r>
            <a:r>
              <a:rPr sz="2400" b="1" spc="-5" dirty="0">
                <a:solidFill>
                  <a:srgbClr val="006699"/>
                </a:solidFill>
                <a:latin typeface="Book Antiqua"/>
                <a:cs typeface="Book Antiqua"/>
              </a:rPr>
              <a:t>QCER)</a:t>
            </a:r>
            <a:r>
              <a:rPr sz="2400" b="1" spc="-120" dirty="0">
                <a:solidFill>
                  <a:srgbClr val="006699"/>
                </a:solidFill>
                <a:latin typeface="Book Antiqua"/>
                <a:cs typeface="Book Antiqua"/>
              </a:rPr>
              <a:t> </a:t>
            </a:r>
            <a:r>
              <a:rPr sz="2400" b="1" dirty="0">
                <a:solidFill>
                  <a:srgbClr val="006699"/>
                </a:solidFill>
                <a:latin typeface="Book Antiqua"/>
                <a:cs typeface="Book Antiqua"/>
              </a:rPr>
              <a:t>sulle  competenze </a:t>
            </a:r>
            <a:r>
              <a:rPr sz="2400" b="1" spc="-5" dirty="0">
                <a:solidFill>
                  <a:srgbClr val="006699"/>
                </a:solidFill>
                <a:latin typeface="Book Antiqua"/>
                <a:cs typeface="Book Antiqua"/>
              </a:rPr>
              <a:t>ricettive (</a:t>
            </a:r>
            <a:r>
              <a:rPr sz="2400" b="1" i="1" spc="-5" dirty="0">
                <a:solidFill>
                  <a:srgbClr val="006699"/>
                </a:solidFill>
                <a:latin typeface="Book Antiqua"/>
                <a:cs typeface="Book Antiqua"/>
              </a:rPr>
              <a:t>reading </a:t>
            </a:r>
            <a:r>
              <a:rPr sz="2400" b="1" dirty="0">
                <a:solidFill>
                  <a:srgbClr val="006699"/>
                </a:solidFill>
                <a:latin typeface="Book Antiqua"/>
                <a:cs typeface="Book Antiqua"/>
              </a:rPr>
              <a:t>e</a:t>
            </a:r>
            <a:r>
              <a:rPr sz="2400" b="1" spc="-45" dirty="0">
                <a:solidFill>
                  <a:srgbClr val="006699"/>
                </a:solidFill>
                <a:latin typeface="Book Antiqua"/>
                <a:cs typeface="Book Antiqua"/>
              </a:rPr>
              <a:t> </a:t>
            </a:r>
            <a:r>
              <a:rPr sz="2400" b="1" i="1" dirty="0">
                <a:solidFill>
                  <a:srgbClr val="006699"/>
                </a:solidFill>
                <a:latin typeface="Book Antiqua"/>
                <a:cs typeface="Book Antiqua"/>
              </a:rPr>
              <a:t>listening</a:t>
            </a:r>
            <a:r>
              <a:rPr sz="2400" b="1" dirty="0">
                <a:solidFill>
                  <a:srgbClr val="006699"/>
                </a:solidFill>
                <a:latin typeface="Book Antiqua"/>
                <a:cs typeface="Book Antiqua"/>
              </a:rPr>
              <a:t>)</a:t>
            </a:r>
            <a:endParaRPr sz="24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8480" y="2265628"/>
            <a:ext cx="436017" cy="2516981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z="1400" b="1" dirty="0">
                <a:solidFill>
                  <a:srgbClr val="006699"/>
                </a:solidFill>
                <a:latin typeface="Book Antiqua"/>
                <a:cs typeface="Book Antiqua"/>
              </a:rPr>
              <a:t>V secondaria di secondo grado (grado</a:t>
            </a:r>
            <a:r>
              <a:rPr sz="1400" b="1" spc="-160" dirty="0">
                <a:solidFill>
                  <a:srgbClr val="006699"/>
                </a:solidFill>
                <a:latin typeface="Book Antiqua"/>
                <a:cs typeface="Book Antiqua"/>
              </a:rPr>
              <a:t> </a:t>
            </a:r>
            <a:r>
              <a:rPr sz="1400" b="1" spc="5" dirty="0">
                <a:solidFill>
                  <a:srgbClr val="006699"/>
                </a:solidFill>
                <a:latin typeface="Book Antiqua"/>
                <a:cs typeface="Book Antiqua"/>
              </a:rPr>
              <a:t>13)</a:t>
            </a:r>
            <a:endParaRPr sz="1400">
              <a:latin typeface="Book Antiqua"/>
              <a:cs typeface="Book Antiqu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01025" y="1"/>
            <a:ext cx="942974" cy="8786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43179" y="1106995"/>
            <a:ext cx="7280275" cy="45749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Le 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principali caratteristiche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della prova d’Inglese del grado</a:t>
            </a:r>
            <a:r>
              <a:rPr sz="1600" b="1" spc="160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13:</a:t>
            </a:r>
            <a:endParaRPr sz="16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00">
              <a:latin typeface="Times New Roman"/>
              <a:cs typeface="Times New Roman"/>
            </a:endParaRPr>
          </a:p>
          <a:p>
            <a:pPr marL="756285" indent="-287020">
              <a:lnSpc>
                <a:spcPct val="100000"/>
              </a:lnSpc>
              <a:buFont typeface="Wingdings"/>
              <a:buChar char=""/>
              <a:tabLst>
                <a:tab pos="756920" algn="l"/>
              </a:tabLst>
            </a:pP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è 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unica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per </a:t>
            </a: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tutti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gli </a:t>
            </a: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indirizzi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di</a:t>
            </a:r>
            <a:r>
              <a:rPr sz="1600" b="1" spc="130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studio</a:t>
            </a:r>
            <a:endParaRPr sz="1600">
              <a:latin typeface="Book Antiqua"/>
              <a:cs typeface="Book Antiqua"/>
            </a:endParaRPr>
          </a:p>
          <a:p>
            <a:pPr marL="756285" marR="5080" indent="-287020">
              <a:lnSpc>
                <a:spcPts val="1910"/>
              </a:lnSpc>
              <a:spcBef>
                <a:spcPts val="675"/>
              </a:spcBef>
              <a:buFont typeface="Wingdings"/>
              <a:buChar char=""/>
              <a:tabLst>
                <a:tab pos="756920" algn="l"/>
              </a:tabLst>
            </a:pP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è 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riferita </a:t>
            </a:r>
            <a:r>
              <a:rPr sz="1600" b="1" dirty="0">
                <a:solidFill>
                  <a:srgbClr val="FF0000"/>
                </a:solidFill>
                <a:latin typeface="Book Antiqua"/>
                <a:cs typeface="Book Antiqua"/>
              </a:rPr>
              <a:t>al 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QCER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, quindi riguarda gli 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aspetti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comunicativi della  </a:t>
            </a: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lingua (non lingua</a:t>
            </a:r>
            <a:r>
              <a:rPr sz="1600" b="1" spc="70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600" b="1" i="1" spc="-5" dirty="0">
                <a:solidFill>
                  <a:srgbClr val="375F92"/>
                </a:solidFill>
                <a:latin typeface="Book Antiqua"/>
                <a:cs typeface="Book Antiqua"/>
              </a:rPr>
              <a:t>settoriale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)</a:t>
            </a:r>
            <a:endParaRPr sz="1600">
              <a:latin typeface="Book Antiqua"/>
              <a:cs typeface="Book Antiqua"/>
            </a:endParaRPr>
          </a:p>
          <a:p>
            <a:pPr marL="756285" indent="-287020">
              <a:lnSpc>
                <a:spcPct val="100000"/>
              </a:lnSpc>
              <a:spcBef>
                <a:spcPts val="550"/>
              </a:spcBef>
              <a:buFont typeface="Wingdings"/>
              <a:buChar char=""/>
              <a:tabLst>
                <a:tab pos="756920" algn="l"/>
              </a:tabLst>
            </a:pP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livello del</a:t>
            </a:r>
            <a:r>
              <a:rPr sz="1600" b="1" spc="15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QCER:</a:t>
            </a:r>
            <a:endParaRPr sz="1600">
              <a:latin typeface="Book Antiqua"/>
              <a:cs typeface="Book Antiqua"/>
            </a:endParaRPr>
          </a:p>
          <a:p>
            <a:pPr marL="1261745" lvl="1" indent="-335280">
              <a:lnSpc>
                <a:spcPct val="100000"/>
              </a:lnSpc>
              <a:spcBef>
                <a:spcPts val="600"/>
              </a:spcBef>
              <a:buClr>
                <a:srgbClr val="375F92"/>
              </a:buClr>
              <a:buFont typeface="Wingdings"/>
              <a:buChar char=""/>
              <a:tabLst>
                <a:tab pos="1261745" algn="l"/>
                <a:tab pos="1262380" algn="l"/>
              </a:tabLst>
            </a:pP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B2 </a:t>
            </a: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(profilo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in uscita previsto dalle IN e</a:t>
            </a:r>
            <a:r>
              <a:rPr sz="1600" b="1" spc="140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LG)</a:t>
            </a:r>
            <a:endParaRPr sz="1600">
              <a:latin typeface="Book Antiqua"/>
              <a:cs typeface="Book Antiqua"/>
            </a:endParaRPr>
          </a:p>
          <a:p>
            <a:pPr marL="1261745" lvl="1" indent="-335280">
              <a:lnSpc>
                <a:spcPct val="100000"/>
              </a:lnSpc>
              <a:spcBef>
                <a:spcPts val="600"/>
              </a:spcBef>
              <a:buClr>
                <a:srgbClr val="375F92"/>
              </a:buClr>
              <a:buFont typeface="Wingdings"/>
              <a:buChar char=""/>
              <a:tabLst>
                <a:tab pos="1261745" algn="l"/>
                <a:tab pos="1262380" algn="l"/>
              </a:tabLst>
            </a:pP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B1</a:t>
            </a:r>
            <a:endParaRPr sz="1600">
              <a:latin typeface="Book Antiqua"/>
              <a:cs typeface="Book Antiqua"/>
            </a:endParaRPr>
          </a:p>
          <a:p>
            <a:pPr marL="756285" indent="-287020">
              <a:lnSpc>
                <a:spcPct val="100000"/>
              </a:lnSpc>
              <a:spcBef>
                <a:spcPts val="585"/>
              </a:spcBef>
              <a:buFont typeface="Wingdings"/>
              <a:buChar char=""/>
              <a:tabLst>
                <a:tab pos="756920" algn="l"/>
                <a:tab pos="2150745" algn="l"/>
                <a:tab pos="3033395" algn="l"/>
                <a:tab pos="4575810" algn="l"/>
                <a:tab pos="5274310" algn="l"/>
                <a:tab pos="6118225" algn="l"/>
                <a:tab pos="7164070" algn="l"/>
              </a:tabLst>
            </a:pP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Com</a:t>
            </a:r>
            <a:r>
              <a:rPr sz="1600" b="1" spc="-15" dirty="0">
                <a:solidFill>
                  <a:srgbClr val="375F92"/>
                </a:solidFill>
                <a:latin typeface="Book Antiqua"/>
                <a:cs typeface="Book Antiqua"/>
              </a:rPr>
              <a:t>p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etenze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	t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estat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e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: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	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c</a:t>
            </a:r>
            <a:r>
              <a:rPr sz="1600" b="1" spc="5" dirty="0">
                <a:solidFill>
                  <a:srgbClr val="375F92"/>
                </a:solidFill>
                <a:latin typeface="Book Antiqua"/>
                <a:cs typeface="Book Antiqua"/>
              </a:rPr>
              <a:t>o</a:t>
            </a: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m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p</a:t>
            </a: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r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e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ns</a:t>
            </a:r>
            <a:r>
              <a:rPr sz="1600" b="1" spc="-15" dirty="0">
                <a:solidFill>
                  <a:srgbClr val="375F92"/>
                </a:solidFill>
                <a:latin typeface="Book Antiqua"/>
                <a:cs typeface="Book Antiqua"/>
              </a:rPr>
              <a:t>i</a:t>
            </a:r>
            <a:r>
              <a:rPr sz="1600" b="1" spc="5" dirty="0">
                <a:solidFill>
                  <a:srgbClr val="375F92"/>
                </a:solidFill>
                <a:latin typeface="Book Antiqua"/>
                <a:cs typeface="Book Antiqua"/>
              </a:rPr>
              <a:t>o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ne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	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d</a:t>
            </a:r>
            <a:r>
              <a:rPr sz="1600" b="1" spc="5" dirty="0">
                <a:solidFill>
                  <a:srgbClr val="375F92"/>
                </a:solidFill>
                <a:latin typeface="Book Antiqua"/>
                <a:cs typeface="Book Antiqua"/>
              </a:rPr>
              <a:t>e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l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la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	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le</a:t>
            </a:r>
            <a:r>
              <a:rPr sz="1600" b="1" dirty="0">
                <a:solidFill>
                  <a:srgbClr val="FF0000"/>
                </a:solidFill>
                <a:latin typeface="Book Antiqua"/>
                <a:cs typeface="Book Antiqua"/>
              </a:rPr>
              <a:t>t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t</a:t>
            </a:r>
            <a:r>
              <a:rPr sz="1600" b="1" spc="-15" dirty="0">
                <a:solidFill>
                  <a:srgbClr val="FF0000"/>
                </a:solidFill>
                <a:latin typeface="Book Antiqua"/>
                <a:cs typeface="Book Antiqua"/>
              </a:rPr>
              <a:t>u</a:t>
            </a:r>
            <a:r>
              <a:rPr sz="1600" b="1" spc="-10" dirty="0">
                <a:solidFill>
                  <a:srgbClr val="FF0000"/>
                </a:solidFill>
                <a:latin typeface="Book Antiqua"/>
                <a:cs typeface="Book Antiqua"/>
              </a:rPr>
              <a:t>r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a</a:t>
            </a:r>
            <a:r>
              <a:rPr sz="1600" b="1" dirty="0">
                <a:solidFill>
                  <a:srgbClr val="FF0000"/>
                </a:solidFill>
                <a:latin typeface="Book Antiqua"/>
                <a:cs typeface="Book Antiqua"/>
              </a:rPr>
              <a:t>	</a:t>
            </a: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(</a:t>
            </a:r>
            <a:r>
              <a:rPr sz="1600" b="1" i="1" spc="-10" dirty="0">
                <a:solidFill>
                  <a:srgbClr val="375F92"/>
                </a:solidFill>
                <a:latin typeface="Book Antiqua"/>
                <a:cs typeface="Book Antiqua"/>
              </a:rPr>
              <a:t>rea</a:t>
            </a:r>
            <a:r>
              <a:rPr sz="1600" b="1" i="1" spc="5" dirty="0">
                <a:solidFill>
                  <a:srgbClr val="375F92"/>
                </a:solidFill>
                <a:latin typeface="Book Antiqua"/>
                <a:cs typeface="Book Antiqua"/>
              </a:rPr>
              <a:t>d</a:t>
            </a:r>
            <a:r>
              <a:rPr sz="1600" b="1" i="1" spc="-5" dirty="0">
                <a:solidFill>
                  <a:srgbClr val="375F92"/>
                </a:solidFill>
                <a:latin typeface="Book Antiqua"/>
                <a:cs typeface="Book Antiqua"/>
              </a:rPr>
              <a:t>i</a:t>
            </a:r>
            <a:r>
              <a:rPr sz="1600" b="1" i="1" dirty="0">
                <a:solidFill>
                  <a:srgbClr val="375F92"/>
                </a:solidFill>
                <a:latin typeface="Book Antiqua"/>
                <a:cs typeface="Book Antiqua"/>
              </a:rPr>
              <a:t>ng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)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	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e</a:t>
            </a:r>
            <a:endParaRPr sz="1600">
              <a:latin typeface="Book Antiqua"/>
              <a:cs typeface="Book Antiqua"/>
            </a:endParaRPr>
          </a:p>
          <a:p>
            <a:pPr marL="756285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dell’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ascolto</a:t>
            </a:r>
            <a:r>
              <a:rPr sz="1600" b="1" spc="25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(</a:t>
            </a:r>
            <a:r>
              <a:rPr sz="1600" b="1" i="1" spc="-5" dirty="0">
                <a:solidFill>
                  <a:srgbClr val="375F92"/>
                </a:solidFill>
                <a:latin typeface="Book Antiqua"/>
                <a:cs typeface="Book Antiqua"/>
              </a:rPr>
              <a:t>listening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)</a:t>
            </a:r>
            <a:endParaRPr sz="1600">
              <a:latin typeface="Book Antiqua"/>
              <a:cs typeface="Book Antiqua"/>
            </a:endParaRPr>
          </a:p>
          <a:p>
            <a:pPr marL="756285" marR="6350" indent="-287020">
              <a:lnSpc>
                <a:spcPct val="100000"/>
              </a:lnSpc>
              <a:spcBef>
                <a:spcPts val="610"/>
              </a:spcBef>
              <a:buFont typeface="Wingdings"/>
              <a:buChar char=""/>
              <a:tabLst>
                <a:tab pos="756920" algn="l"/>
              </a:tabLst>
            </a:pP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Esiti (in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base 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all’art. 21,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c. 2 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del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D. Lgs. 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n. 62/2017) 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a 3 </a:t>
            </a:r>
            <a:r>
              <a:rPr sz="1600" b="1" dirty="0">
                <a:solidFill>
                  <a:srgbClr val="FF0000"/>
                </a:solidFill>
                <a:latin typeface="Book Antiqua"/>
                <a:cs typeface="Book Antiqua"/>
              </a:rPr>
              <a:t>livelli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(distinti  per ascolto e</a:t>
            </a:r>
            <a:r>
              <a:rPr sz="1600" b="1" spc="25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lettura):</a:t>
            </a:r>
            <a:endParaRPr sz="1600">
              <a:latin typeface="Book Antiqua"/>
              <a:cs typeface="Book Antiqua"/>
            </a:endParaRPr>
          </a:p>
          <a:p>
            <a:pPr marL="1261745" lvl="1" indent="-33528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1261745" algn="l"/>
                <a:tab pos="1262380" algn="l"/>
              </a:tabLst>
            </a:pP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non ancora</a:t>
            </a:r>
            <a:r>
              <a:rPr sz="1600" b="1" spc="5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B1</a:t>
            </a:r>
            <a:endParaRPr sz="1600">
              <a:latin typeface="Book Antiqua"/>
              <a:cs typeface="Book Antiqua"/>
            </a:endParaRPr>
          </a:p>
          <a:p>
            <a:pPr marL="1261745" lvl="1" indent="-33528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1261745" algn="l"/>
                <a:tab pos="1262380" algn="l"/>
              </a:tabLst>
            </a:pP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B1</a:t>
            </a:r>
            <a:endParaRPr sz="1600">
              <a:latin typeface="Book Antiqua"/>
              <a:cs typeface="Book Antiqua"/>
            </a:endParaRPr>
          </a:p>
          <a:p>
            <a:pPr marL="1261745" lvl="1" indent="-335280">
              <a:lnSpc>
                <a:spcPct val="100000"/>
              </a:lnSpc>
              <a:spcBef>
                <a:spcPts val="605"/>
              </a:spcBef>
              <a:buFont typeface="Wingdings"/>
              <a:buChar char=""/>
              <a:tabLst>
                <a:tab pos="1261745" algn="l"/>
                <a:tab pos="1262380" algn="l"/>
              </a:tabLst>
            </a:pP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B2</a:t>
            </a:r>
            <a:endParaRPr sz="16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63017" y="254318"/>
            <a:ext cx="302704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0" spc="-5" dirty="0">
                <a:latin typeface="Book Antiqua"/>
                <a:cs typeface="Book Antiqua"/>
              </a:rPr>
              <a:t>La prova</a:t>
            </a:r>
            <a:r>
              <a:rPr sz="2800" i="0" spc="-45" dirty="0">
                <a:latin typeface="Book Antiqua"/>
                <a:cs typeface="Book Antiqua"/>
              </a:rPr>
              <a:t> </a:t>
            </a:r>
            <a:r>
              <a:rPr sz="2800" i="0" spc="-5" dirty="0">
                <a:latin typeface="Book Antiqua"/>
                <a:cs typeface="Book Antiqua"/>
              </a:rPr>
              <a:t>d’Inglese</a:t>
            </a:r>
            <a:endParaRPr sz="28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8480" y="2265628"/>
            <a:ext cx="436017" cy="2516981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z="1400" b="1" dirty="0">
                <a:solidFill>
                  <a:srgbClr val="006699"/>
                </a:solidFill>
                <a:latin typeface="Book Antiqua"/>
                <a:cs typeface="Book Antiqua"/>
              </a:rPr>
              <a:t>V secondaria di secondo grado (grado</a:t>
            </a:r>
            <a:r>
              <a:rPr sz="1400" b="1" spc="-160" dirty="0">
                <a:solidFill>
                  <a:srgbClr val="006699"/>
                </a:solidFill>
                <a:latin typeface="Book Antiqua"/>
                <a:cs typeface="Book Antiqua"/>
              </a:rPr>
              <a:t> </a:t>
            </a:r>
            <a:r>
              <a:rPr sz="1400" b="1" spc="5" dirty="0">
                <a:solidFill>
                  <a:srgbClr val="006699"/>
                </a:solidFill>
                <a:latin typeface="Book Antiqua"/>
                <a:cs typeface="Book Antiqua"/>
              </a:rPr>
              <a:t>13)</a:t>
            </a:r>
            <a:endParaRPr sz="1400">
              <a:latin typeface="Book Antiqua"/>
              <a:cs typeface="Book Antiqua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01025" y="1"/>
            <a:ext cx="942974" cy="8786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43178" y="804291"/>
            <a:ext cx="7279640" cy="53213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La 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struttura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della prova d’Inglese del grado</a:t>
            </a:r>
            <a:r>
              <a:rPr sz="1600" b="1" spc="110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13:</a:t>
            </a:r>
            <a:endParaRPr sz="16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2700">
              <a:latin typeface="Times New Roman"/>
              <a:cs typeface="Times New Roman"/>
            </a:endParaRPr>
          </a:p>
          <a:p>
            <a:pPr marL="756285" indent="-2870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756920" algn="l"/>
              </a:tabLst>
            </a:pP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LETTURA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(</a:t>
            </a:r>
            <a:r>
              <a:rPr sz="1600" b="1" i="1" spc="-10" dirty="0">
                <a:solidFill>
                  <a:srgbClr val="375F92"/>
                </a:solidFill>
                <a:latin typeface="Book Antiqua"/>
                <a:cs typeface="Book Antiqua"/>
              </a:rPr>
              <a:t>reading</a:t>
            </a: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):</a:t>
            </a:r>
            <a:endParaRPr sz="1600">
              <a:latin typeface="Book Antiqua"/>
              <a:cs typeface="Book Antiqua"/>
            </a:endParaRPr>
          </a:p>
          <a:p>
            <a:pPr marL="1213485" lvl="1" indent="-287020">
              <a:lnSpc>
                <a:spcPct val="100000"/>
              </a:lnSpc>
              <a:spcBef>
                <a:spcPts val="600"/>
              </a:spcBef>
              <a:buClr>
                <a:srgbClr val="375F92"/>
              </a:buClr>
              <a:buFont typeface="Wingdings"/>
              <a:buChar char=""/>
              <a:tabLst>
                <a:tab pos="1261745" algn="l"/>
                <a:tab pos="1262380" algn="l"/>
              </a:tabLst>
            </a:pPr>
            <a:r>
              <a:rPr dirty="0"/>
              <a:t>	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3 </a:t>
            </a:r>
            <a:r>
              <a:rPr sz="1600" b="1" i="1" spc="-10" dirty="0">
                <a:solidFill>
                  <a:srgbClr val="FF0000"/>
                </a:solidFill>
                <a:latin typeface="Book Antiqua"/>
                <a:cs typeface="Book Antiqua"/>
              </a:rPr>
              <a:t>task</a:t>
            </a:r>
            <a:r>
              <a:rPr sz="1600" b="1" i="1" spc="-55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B2</a:t>
            </a:r>
            <a:endParaRPr sz="1600">
              <a:latin typeface="Book Antiqua"/>
              <a:cs typeface="Book Antiqua"/>
            </a:endParaRPr>
          </a:p>
          <a:p>
            <a:pPr marL="1213485" lvl="1" indent="-287020">
              <a:lnSpc>
                <a:spcPct val="100000"/>
              </a:lnSpc>
              <a:spcBef>
                <a:spcPts val="600"/>
              </a:spcBef>
              <a:buClr>
                <a:srgbClr val="375F92"/>
              </a:buClr>
              <a:buFont typeface="Wingdings"/>
              <a:buChar char=""/>
              <a:tabLst>
                <a:tab pos="1261745" algn="l"/>
                <a:tab pos="1262380" algn="l"/>
              </a:tabLst>
            </a:pPr>
            <a:r>
              <a:rPr dirty="0"/>
              <a:t>	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2 </a:t>
            </a:r>
            <a:r>
              <a:rPr sz="1600" b="1" i="1" spc="-10" dirty="0">
                <a:solidFill>
                  <a:srgbClr val="FF0000"/>
                </a:solidFill>
                <a:latin typeface="Book Antiqua"/>
                <a:cs typeface="Book Antiqua"/>
              </a:rPr>
              <a:t>task</a:t>
            </a:r>
            <a:r>
              <a:rPr sz="1600" b="1" i="1" spc="-55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B1</a:t>
            </a:r>
            <a:endParaRPr sz="1600">
              <a:latin typeface="Book Antiqua"/>
              <a:cs typeface="Book Antiqua"/>
            </a:endParaRPr>
          </a:p>
          <a:p>
            <a:pPr marL="1213485" marR="5715" lvl="1" indent="-287020">
              <a:lnSpc>
                <a:spcPct val="100000"/>
              </a:lnSpc>
              <a:spcBef>
                <a:spcPts val="610"/>
              </a:spcBef>
              <a:buFont typeface="Wingdings"/>
              <a:buChar char=""/>
              <a:tabLst>
                <a:tab pos="1213485" algn="l"/>
                <a:tab pos="1214120" algn="l"/>
              </a:tabLst>
            </a:pP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testi 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narrativi, argomentativi, espositivi, regolativi, continui, non  </a:t>
            </a:r>
            <a:r>
              <a:rPr sz="1600" b="1" spc="-10" dirty="0">
                <a:solidFill>
                  <a:srgbClr val="FF0000"/>
                </a:solidFill>
                <a:latin typeface="Book Antiqua"/>
                <a:cs typeface="Book Antiqua"/>
              </a:rPr>
              <a:t>continui,</a:t>
            </a:r>
            <a:r>
              <a:rPr sz="1600" b="1" spc="25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ecc.</a:t>
            </a:r>
            <a:endParaRPr sz="1600">
              <a:latin typeface="Book Antiqua"/>
              <a:cs typeface="Book Antiqua"/>
            </a:endParaRPr>
          </a:p>
          <a:p>
            <a:pPr marL="1213485" lvl="1" indent="-287020">
              <a:lnSpc>
                <a:spcPct val="100000"/>
              </a:lnSpc>
              <a:spcBef>
                <a:spcPts val="605"/>
              </a:spcBef>
              <a:buFont typeface="Wingdings"/>
              <a:buChar char=""/>
              <a:tabLst>
                <a:tab pos="1213485" algn="l"/>
                <a:tab pos="1214120" algn="l"/>
              </a:tabLst>
            </a:pP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testi con </a:t>
            </a: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ampia 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varietà di</a:t>
            </a:r>
            <a:r>
              <a:rPr sz="1600" b="1" spc="60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contenuti</a:t>
            </a:r>
            <a:endParaRPr sz="1600">
              <a:latin typeface="Book Antiqua"/>
              <a:cs typeface="Book Antiqua"/>
            </a:endParaRPr>
          </a:p>
          <a:p>
            <a:pPr marL="756285" indent="-287020">
              <a:lnSpc>
                <a:spcPct val="100000"/>
              </a:lnSpc>
              <a:spcBef>
                <a:spcPts val="1200"/>
              </a:spcBef>
              <a:buFont typeface="Wingdings"/>
              <a:buChar char=""/>
              <a:tabLst>
                <a:tab pos="756920" algn="l"/>
              </a:tabLst>
            </a:pP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DURATA:</a:t>
            </a:r>
            <a:endParaRPr sz="1600">
              <a:latin typeface="Book Antiqua"/>
              <a:cs typeface="Book Antiqua"/>
            </a:endParaRPr>
          </a:p>
          <a:p>
            <a:pPr marL="1213485" lvl="1" indent="-287020">
              <a:lnSpc>
                <a:spcPct val="100000"/>
              </a:lnSpc>
              <a:spcBef>
                <a:spcPts val="600"/>
              </a:spcBef>
              <a:buClr>
                <a:srgbClr val="375F92"/>
              </a:buClr>
              <a:buFont typeface="Wingdings"/>
              <a:buChar char=""/>
              <a:tabLst>
                <a:tab pos="1261745" algn="l"/>
                <a:tab pos="1262380" algn="l"/>
              </a:tabLst>
            </a:pPr>
            <a:r>
              <a:rPr dirty="0"/>
              <a:t>	</a:t>
            </a:r>
            <a:r>
              <a:rPr sz="1600" b="1" dirty="0">
                <a:solidFill>
                  <a:srgbClr val="FF0000"/>
                </a:solidFill>
                <a:latin typeface="Book Antiqua"/>
                <a:cs typeface="Book Antiqua"/>
              </a:rPr>
              <a:t>90 </a:t>
            </a:r>
            <a:r>
              <a:rPr sz="1600" b="1" spc="-10" dirty="0">
                <a:solidFill>
                  <a:srgbClr val="FF0000"/>
                </a:solidFill>
                <a:latin typeface="Book Antiqua"/>
                <a:cs typeface="Book Antiqua"/>
              </a:rPr>
              <a:t>minuti </a:t>
            </a: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(prova</a:t>
            </a:r>
            <a:r>
              <a:rPr sz="1600" b="1" spc="60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standard)</a:t>
            </a:r>
            <a:endParaRPr sz="1600">
              <a:latin typeface="Book Antiqua"/>
              <a:cs typeface="Book Antiqua"/>
            </a:endParaRPr>
          </a:p>
          <a:p>
            <a:pPr marL="1213485" marR="5080" lvl="1" indent="-287020">
              <a:lnSpc>
                <a:spcPct val="100000"/>
              </a:lnSpc>
              <a:spcBef>
                <a:spcPts val="600"/>
              </a:spcBef>
              <a:buClr>
                <a:srgbClr val="375F92"/>
              </a:buClr>
              <a:buFont typeface="Wingdings"/>
              <a:buChar char=""/>
              <a:tabLst>
                <a:tab pos="1263650" algn="l"/>
                <a:tab pos="1264285" algn="l"/>
              </a:tabLst>
            </a:pPr>
            <a:r>
              <a:rPr dirty="0"/>
              <a:t>	</a:t>
            </a:r>
            <a:r>
              <a:rPr sz="1600" b="1" dirty="0">
                <a:solidFill>
                  <a:srgbClr val="FF0000"/>
                </a:solidFill>
                <a:latin typeface="Book Antiqua"/>
                <a:cs typeface="Book Antiqua"/>
              </a:rPr>
              <a:t>105 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minuti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(prova con tempo aggiuntivo per 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allievi disabili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o  con</a:t>
            </a: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 DSA)</a:t>
            </a:r>
            <a:endParaRPr sz="1600">
              <a:latin typeface="Book Antiqua"/>
              <a:cs typeface="Book Antiqua"/>
            </a:endParaRPr>
          </a:p>
          <a:p>
            <a:pPr marL="756285" indent="-287020">
              <a:lnSpc>
                <a:spcPct val="100000"/>
              </a:lnSpc>
              <a:spcBef>
                <a:spcPts val="1200"/>
              </a:spcBef>
              <a:buFont typeface="Wingdings"/>
              <a:buChar char=""/>
              <a:tabLst>
                <a:tab pos="756920" algn="l"/>
              </a:tabLst>
            </a:pP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TASKS:</a:t>
            </a:r>
            <a:endParaRPr sz="1600">
              <a:latin typeface="Book Antiqua"/>
              <a:cs typeface="Book Antiqua"/>
            </a:endParaRPr>
          </a:p>
          <a:p>
            <a:pPr marL="1213485" lvl="1" indent="-287020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1213485" algn="l"/>
                <a:tab pos="1214120" algn="l"/>
              </a:tabLst>
            </a:pP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B1: lunghezza dei testi </a:t>
            </a: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fino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a 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350</a:t>
            </a:r>
            <a:r>
              <a:rPr sz="1600" b="1" spc="30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parole</a:t>
            </a:r>
            <a:endParaRPr sz="1600">
              <a:latin typeface="Book Antiqua"/>
              <a:cs typeface="Book Antiqua"/>
            </a:endParaRPr>
          </a:p>
          <a:p>
            <a:pPr marL="1213485" lvl="1" indent="-287020">
              <a:lnSpc>
                <a:spcPct val="100000"/>
              </a:lnSpc>
              <a:spcBef>
                <a:spcPts val="605"/>
              </a:spcBef>
              <a:buFont typeface="Wingdings"/>
              <a:buChar char=""/>
              <a:tabLst>
                <a:tab pos="1214120" algn="l"/>
              </a:tabLst>
            </a:pP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B2: lunghezza dei testi </a:t>
            </a: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fino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a 600</a:t>
            </a:r>
            <a:r>
              <a:rPr sz="1600" b="1" spc="65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parole</a:t>
            </a:r>
            <a:endParaRPr sz="1600">
              <a:latin typeface="Book Antiqua"/>
              <a:cs typeface="Book Antiqua"/>
            </a:endParaRPr>
          </a:p>
          <a:p>
            <a:pPr marL="756285" indent="-287020">
              <a:lnSpc>
                <a:spcPct val="100000"/>
              </a:lnSpc>
              <a:spcBef>
                <a:spcPts val="1200"/>
              </a:spcBef>
              <a:buFont typeface="Wingdings"/>
              <a:buChar char=""/>
              <a:tabLst>
                <a:tab pos="756920" algn="l"/>
              </a:tabLst>
            </a:pP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# DOMANDE: 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35-40</a:t>
            </a:r>
            <a:r>
              <a:rPr sz="1600" b="1" spc="45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item</a:t>
            </a:r>
            <a:endParaRPr sz="16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63016" y="254318"/>
            <a:ext cx="477393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0" spc="-5" dirty="0">
                <a:latin typeface="Book Antiqua"/>
                <a:cs typeface="Book Antiqua"/>
              </a:rPr>
              <a:t>La prova d’Inglese (continua)</a:t>
            </a:r>
            <a:endParaRPr sz="28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8480" y="2265628"/>
            <a:ext cx="436017" cy="2516981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z="1400" b="1" dirty="0">
                <a:solidFill>
                  <a:srgbClr val="006699"/>
                </a:solidFill>
                <a:latin typeface="Book Antiqua"/>
                <a:cs typeface="Book Antiqua"/>
              </a:rPr>
              <a:t>V secondaria di secondo grado (grado</a:t>
            </a:r>
            <a:r>
              <a:rPr sz="1400" b="1" spc="-160" dirty="0">
                <a:solidFill>
                  <a:srgbClr val="006699"/>
                </a:solidFill>
                <a:latin typeface="Book Antiqua"/>
                <a:cs typeface="Book Antiqua"/>
              </a:rPr>
              <a:t> </a:t>
            </a:r>
            <a:r>
              <a:rPr sz="1400" b="1" spc="5" dirty="0">
                <a:solidFill>
                  <a:srgbClr val="006699"/>
                </a:solidFill>
                <a:latin typeface="Book Antiqua"/>
                <a:cs typeface="Book Antiqua"/>
              </a:rPr>
              <a:t>13)</a:t>
            </a:r>
            <a:endParaRPr sz="1400">
              <a:latin typeface="Book Antiqua"/>
              <a:cs typeface="Book Antiqua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01025" y="1"/>
            <a:ext cx="942974" cy="8786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43178" y="749008"/>
            <a:ext cx="4593590" cy="21820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La </a:t>
            </a:r>
            <a:r>
              <a:rPr sz="1600" b="1" spc="-10" dirty="0">
                <a:solidFill>
                  <a:srgbClr val="FF0000"/>
                </a:solidFill>
                <a:latin typeface="Book Antiqua"/>
                <a:cs typeface="Book Antiqua"/>
              </a:rPr>
              <a:t>struttura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della prova d’Inglese del grado</a:t>
            </a:r>
            <a:r>
              <a:rPr sz="1600" b="1" spc="114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13:</a:t>
            </a:r>
            <a:endParaRPr sz="1600">
              <a:latin typeface="Book Antiqua"/>
              <a:cs typeface="Book Antiqua"/>
            </a:endParaRPr>
          </a:p>
          <a:p>
            <a:pPr marL="756285" indent="-287020">
              <a:lnSpc>
                <a:spcPct val="100000"/>
              </a:lnSpc>
              <a:spcBef>
                <a:spcPts val="1200"/>
              </a:spcBef>
              <a:buFont typeface="Wingdings"/>
              <a:buChar char=""/>
              <a:tabLst>
                <a:tab pos="756920" algn="l"/>
              </a:tabLst>
            </a:pP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ASCOLTO</a:t>
            </a:r>
            <a:r>
              <a:rPr sz="1600" b="1" spc="5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(</a:t>
            </a:r>
            <a:r>
              <a:rPr sz="1600" b="1" i="1" spc="-5" dirty="0">
                <a:solidFill>
                  <a:srgbClr val="375F92"/>
                </a:solidFill>
                <a:latin typeface="Book Antiqua"/>
                <a:cs typeface="Book Antiqua"/>
              </a:rPr>
              <a:t>listening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):</a:t>
            </a:r>
            <a:endParaRPr sz="1600">
              <a:latin typeface="Book Antiqua"/>
              <a:cs typeface="Book Antiqua"/>
            </a:endParaRPr>
          </a:p>
          <a:p>
            <a:pPr marL="1213485" lvl="1" indent="-287020">
              <a:lnSpc>
                <a:spcPct val="100000"/>
              </a:lnSpc>
              <a:spcBef>
                <a:spcPts val="600"/>
              </a:spcBef>
              <a:buClr>
                <a:srgbClr val="375F92"/>
              </a:buClr>
              <a:buFont typeface="Wingdings"/>
              <a:buChar char=""/>
              <a:tabLst>
                <a:tab pos="1261745" algn="l"/>
                <a:tab pos="1262380" algn="l"/>
              </a:tabLst>
            </a:pPr>
            <a:r>
              <a:rPr dirty="0"/>
              <a:t>	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3 </a:t>
            </a:r>
            <a:r>
              <a:rPr sz="1600" b="1" i="1" spc="-10" dirty="0">
                <a:solidFill>
                  <a:srgbClr val="FF0000"/>
                </a:solidFill>
                <a:latin typeface="Book Antiqua"/>
                <a:cs typeface="Book Antiqua"/>
              </a:rPr>
              <a:t>task</a:t>
            </a:r>
            <a:r>
              <a:rPr sz="1600" b="1" i="1" spc="-55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B2</a:t>
            </a:r>
            <a:endParaRPr sz="1600">
              <a:latin typeface="Book Antiqua"/>
              <a:cs typeface="Book Antiqua"/>
            </a:endParaRPr>
          </a:p>
          <a:p>
            <a:pPr marL="1213485" lvl="1" indent="-287020">
              <a:lnSpc>
                <a:spcPct val="100000"/>
              </a:lnSpc>
              <a:spcBef>
                <a:spcPts val="600"/>
              </a:spcBef>
              <a:buClr>
                <a:srgbClr val="375F92"/>
              </a:buClr>
              <a:buFont typeface="Wingdings"/>
              <a:buChar char=""/>
              <a:tabLst>
                <a:tab pos="1261745" algn="l"/>
                <a:tab pos="1262380" algn="l"/>
              </a:tabLst>
            </a:pPr>
            <a:r>
              <a:rPr dirty="0"/>
              <a:t>	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2 </a:t>
            </a:r>
            <a:r>
              <a:rPr sz="1600" b="1" i="1" spc="-10" dirty="0">
                <a:solidFill>
                  <a:srgbClr val="FF0000"/>
                </a:solidFill>
                <a:latin typeface="Book Antiqua"/>
                <a:cs typeface="Book Antiqua"/>
              </a:rPr>
              <a:t>task</a:t>
            </a:r>
            <a:r>
              <a:rPr sz="1600" b="1" i="1" spc="-55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B1</a:t>
            </a:r>
            <a:endParaRPr sz="1600">
              <a:latin typeface="Book Antiqua"/>
              <a:cs typeface="Book Antiqua"/>
            </a:endParaRPr>
          </a:p>
          <a:p>
            <a:pPr marL="1213485" marR="5080" lvl="1" indent="-287020" algn="just">
              <a:lnSpc>
                <a:spcPct val="100000"/>
              </a:lnSpc>
              <a:spcBef>
                <a:spcPts val="615"/>
              </a:spcBef>
              <a:buFont typeface="Wingdings"/>
              <a:buChar char=""/>
              <a:tabLst>
                <a:tab pos="1214120" algn="l"/>
              </a:tabLst>
            </a:pP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monologhi e 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dialoghi: 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interviste,  estratti </a:t>
            </a:r>
            <a:r>
              <a:rPr sz="1600" b="1" dirty="0">
                <a:solidFill>
                  <a:srgbClr val="FF0000"/>
                </a:solidFill>
                <a:latin typeface="Book Antiqua"/>
                <a:cs typeface="Book Antiqua"/>
              </a:rPr>
              <a:t>di 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documentari, </a:t>
            </a:r>
            <a:r>
              <a:rPr sz="1600" b="1" dirty="0">
                <a:solidFill>
                  <a:srgbClr val="FF0000"/>
                </a:solidFill>
                <a:latin typeface="Book Antiqua"/>
                <a:cs typeface="Book Antiqua"/>
              </a:rPr>
              <a:t>notiziari,  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annunci,</a:t>
            </a:r>
            <a:r>
              <a:rPr sz="1600" b="1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ecc.</a:t>
            </a:r>
            <a:endParaRPr sz="16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00352" y="2971800"/>
            <a:ext cx="6822440" cy="2936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56285" indent="-286385">
              <a:lnSpc>
                <a:spcPct val="100000"/>
              </a:lnSpc>
              <a:spcBef>
                <a:spcPts val="95"/>
              </a:spcBef>
              <a:buFont typeface="Wingdings"/>
              <a:buChar char=""/>
              <a:tabLst>
                <a:tab pos="756285" algn="l"/>
                <a:tab pos="756920" algn="l"/>
              </a:tabLst>
            </a:pP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brani con </a:t>
            </a:r>
            <a:r>
              <a:rPr sz="1400" b="1" spc="-10" dirty="0">
                <a:solidFill>
                  <a:srgbClr val="375F92"/>
                </a:solidFill>
                <a:latin typeface="Book Antiqua"/>
                <a:cs typeface="Book Antiqua"/>
              </a:rPr>
              <a:t>ampia </a:t>
            </a:r>
            <a:r>
              <a:rPr sz="1400" b="1" spc="-5" dirty="0">
                <a:solidFill>
                  <a:srgbClr val="FF0000"/>
                </a:solidFill>
                <a:latin typeface="Book Antiqua"/>
                <a:cs typeface="Book Antiqua"/>
              </a:rPr>
              <a:t>varietà di</a:t>
            </a:r>
            <a:r>
              <a:rPr sz="1400" b="1" spc="45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Book Antiqua"/>
                <a:cs typeface="Book Antiqua"/>
              </a:rPr>
              <a:t>contenuti</a:t>
            </a:r>
            <a:endParaRPr sz="1400" dirty="0">
              <a:latin typeface="Book Antiqua"/>
              <a:cs typeface="Book Antiqua"/>
            </a:endParaRPr>
          </a:p>
          <a:p>
            <a:pPr marL="299085" marR="5080" indent="-286385">
              <a:lnSpc>
                <a:spcPct val="100000"/>
              </a:lnSpc>
              <a:spcBef>
                <a:spcPts val="1200"/>
              </a:spcBef>
              <a:buFont typeface="Wingdings"/>
              <a:buChar char=""/>
              <a:tabLst>
                <a:tab pos="299720" algn="l"/>
              </a:tabLst>
            </a:pP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DURATA </a:t>
            </a:r>
            <a:r>
              <a:rPr sz="1400" b="1" spc="-10" dirty="0">
                <a:solidFill>
                  <a:srgbClr val="375F92"/>
                </a:solidFill>
                <a:latin typeface="Book Antiqua"/>
                <a:cs typeface="Book Antiqua"/>
              </a:rPr>
              <a:t>(può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variare di alcuni minuti in ragione della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durata dei  </a:t>
            </a:r>
            <a:r>
              <a:rPr sz="1400" b="1" spc="-10" dirty="0">
                <a:solidFill>
                  <a:srgbClr val="375F92"/>
                </a:solidFill>
                <a:latin typeface="Book Antiqua"/>
                <a:cs typeface="Book Antiqua"/>
              </a:rPr>
              <a:t>file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audio di cui la prova si</a:t>
            </a:r>
            <a:r>
              <a:rPr sz="1400" b="1" spc="80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compone):</a:t>
            </a:r>
            <a:endParaRPr sz="1400" dirty="0">
              <a:latin typeface="Book Antiqua"/>
              <a:cs typeface="Book Antiqua"/>
            </a:endParaRPr>
          </a:p>
          <a:p>
            <a:pPr marL="805180" lvl="1" indent="-335280">
              <a:lnSpc>
                <a:spcPct val="100000"/>
              </a:lnSpc>
              <a:spcBef>
                <a:spcPts val="600"/>
              </a:spcBef>
              <a:buClr>
                <a:srgbClr val="375F92"/>
              </a:buClr>
              <a:buFont typeface="Wingdings"/>
              <a:buChar char=""/>
              <a:tabLst>
                <a:tab pos="804545" algn="l"/>
                <a:tab pos="805180" algn="l"/>
              </a:tabLst>
            </a:pPr>
            <a:r>
              <a:rPr sz="1400" b="1" spc="-10" dirty="0">
                <a:solidFill>
                  <a:srgbClr val="FF0000"/>
                </a:solidFill>
                <a:latin typeface="Book Antiqua"/>
                <a:cs typeface="Book Antiqua"/>
              </a:rPr>
              <a:t>massimo </a:t>
            </a:r>
            <a:r>
              <a:rPr sz="1400" b="1" dirty="0">
                <a:solidFill>
                  <a:srgbClr val="FF0000"/>
                </a:solidFill>
                <a:latin typeface="Book Antiqua"/>
                <a:cs typeface="Book Antiqua"/>
              </a:rPr>
              <a:t>60 </a:t>
            </a:r>
            <a:r>
              <a:rPr sz="1400" b="1" spc="-10" dirty="0">
                <a:solidFill>
                  <a:srgbClr val="FF0000"/>
                </a:solidFill>
                <a:latin typeface="Book Antiqua"/>
                <a:cs typeface="Book Antiqua"/>
              </a:rPr>
              <a:t>minuti </a:t>
            </a:r>
            <a:r>
              <a:rPr sz="1400" b="1" spc="-10" dirty="0">
                <a:solidFill>
                  <a:srgbClr val="375F92"/>
                </a:solidFill>
                <a:latin typeface="Book Antiqua"/>
                <a:cs typeface="Book Antiqua"/>
              </a:rPr>
              <a:t>(prova</a:t>
            </a:r>
            <a:r>
              <a:rPr sz="1400" b="1" spc="105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standard)</a:t>
            </a:r>
            <a:endParaRPr sz="1400" dirty="0">
              <a:latin typeface="Book Antiqua"/>
              <a:cs typeface="Book Antiqua"/>
            </a:endParaRPr>
          </a:p>
          <a:p>
            <a:pPr marL="806450" lvl="1" indent="-336550">
              <a:lnSpc>
                <a:spcPct val="100000"/>
              </a:lnSpc>
              <a:spcBef>
                <a:spcPts val="600"/>
              </a:spcBef>
              <a:buClr>
                <a:srgbClr val="375F92"/>
              </a:buClr>
              <a:buFont typeface="Wingdings"/>
              <a:buChar char=""/>
              <a:tabLst>
                <a:tab pos="806450" algn="l"/>
                <a:tab pos="807085" algn="l"/>
              </a:tabLst>
            </a:pPr>
            <a:r>
              <a:rPr sz="1400" b="1" spc="-5" dirty="0">
                <a:solidFill>
                  <a:srgbClr val="FF0000"/>
                </a:solidFill>
                <a:latin typeface="Book Antiqua"/>
                <a:cs typeface="Book Antiqua"/>
              </a:rPr>
              <a:t>massimo</a:t>
            </a:r>
            <a:r>
              <a:rPr sz="1400" b="1" spc="75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1400" b="1" dirty="0">
                <a:solidFill>
                  <a:srgbClr val="FF0000"/>
                </a:solidFill>
                <a:latin typeface="Book Antiqua"/>
                <a:cs typeface="Book Antiqua"/>
              </a:rPr>
              <a:t>75</a:t>
            </a:r>
            <a:r>
              <a:rPr sz="1400" b="1" spc="65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Book Antiqua"/>
                <a:cs typeface="Book Antiqua"/>
              </a:rPr>
              <a:t>minuti</a:t>
            </a:r>
            <a:r>
              <a:rPr sz="1400" b="1" spc="75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(prova</a:t>
            </a:r>
            <a:r>
              <a:rPr sz="1400" b="1" spc="70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con</a:t>
            </a:r>
            <a:r>
              <a:rPr sz="1400" b="1" spc="80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terzo</a:t>
            </a:r>
            <a:r>
              <a:rPr sz="1400" b="1" spc="65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ascolto</a:t>
            </a:r>
            <a:r>
              <a:rPr sz="1400" b="1" spc="70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per</a:t>
            </a:r>
            <a:r>
              <a:rPr sz="1400" b="1" spc="80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allievi</a:t>
            </a:r>
            <a:r>
              <a:rPr sz="1400" b="1" spc="75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disabili</a:t>
            </a:r>
            <a:r>
              <a:rPr sz="1400" b="1" spc="65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o</a:t>
            </a:r>
            <a:endParaRPr sz="1400" dirty="0">
              <a:latin typeface="Book Antiqua"/>
              <a:cs typeface="Book Antiqua"/>
            </a:endParaRPr>
          </a:p>
          <a:p>
            <a:pPr marL="756285">
              <a:lnSpc>
                <a:spcPct val="100000"/>
              </a:lnSpc>
              <a:spcBef>
                <a:spcPts val="5"/>
              </a:spcBef>
            </a:pP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con</a:t>
            </a:r>
            <a:r>
              <a:rPr sz="1400" b="1" spc="-10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DSA)</a:t>
            </a:r>
            <a:endParaRPr sz="1400" dirty="0">
              <a:latin typeface="Book Antiqua"/>
              <a:cs typeface="Book Antiqua"/>
            </a:endParaRPr>
          </a:p>
          <a:p>
            <a:pPr marL="299085" indent="-286385">
              <a:lnSpc>
                <a:spcPct val="100000"/>
              </a:lnSpc>
              <a:spcBef>
                <a:spcPts val="1200"/>
              </a:spcBef>
              <a:buFont typeface="Wingdings"/>
              <a:buChar char=""/>
              <a:tabLst>
                <a:tab pos="299720" algn="l"/>
              </a:tabLst>
            </a:pPr>
            <a:r>
              <a:rPr sz="1400" b="1" spc="-10" dirty="0">
                <a:solidFill>
                  <a:srgbClr val="375F92"/>
                </a:solidFill>
                <a:latin typeface="Book Antiqua"/>
                <a:cs typeface="Book Antiqua"/>
              </a:rPr>
              <a:t>TASKS:</a:t>
            </a:r>
            <a:endParaRPr sz="1400" dirty="0">
              <a:latin typeface="Book Antiqua"/>
              <a:cs typeface="Book Antiqua"/>
            </a:endParaRPr>
          </a:p>
          <a:p>
            <a:pPr marL="756285" lvl="1" indent="-286385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756285" algn="l"/>
                <a:tab pos="756920" algn="l"/>
              </a:tabLst>
            </a:pP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B1: durata di ciascun audio </a:t>
            </a:r>
            <a:r>
              <a:rPr sz="1400" b="1" spc="-10" dirty="0">
                <a:solidFill>
                  <a:srgbClr val="375F92"/>
                </a:solidFill>
                <a:latin typeface="Book Antiqua"/>
                <a:cs typeface="Book Antiqua"/>
              </a:rPr>
              <a:t>massimo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4</a:t>
            </a:r>
            <a:r>
              <a:rPr sz="1400" b="1" spc="75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400" b="1" spc="-10" dirty="0">
                <a:solidFill>
                  <a:srgbClr val="375F92"/>
                </a:solidFill>
                <a:latin typeface="Book Antiqua"/>
                <a:cs typeface="Book Antiqua"/>
              </a:rPr>
              <a:t>minuti</a:t>
            </a:r>
            <a:endParaRPr sz="1400" dirty="0">
              <a:latin typeface="Book Antiqua"/>
              <a:cs typeface="Book Antiqua"/>
            </a:endParaRPr>
          </a:p>
          <a:p>
            <a:pPr marL="756285" lvl="1" indent="-286385">
              <a:lnSpc>
                <a:spcPct val="100000"/>
              </a:lnSpc>
              <a:spcBef>
                <a:spcPts val="600"/>
              </a:spcBef>
              <a:buFont typeface="Wingdings"/>
              <a:buChar char=""/>
              <a:tabLst>
                <a:tab pos="756285" algn="l"/>
                <a:tab pos="756920" algn="l"/>
              </a:tabLst>
            </a:pP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B2 : durata di ciascun audio </a:t>
            </a:r>
            <a:r>
              <a:rPr sz="1400" b="1" spc="-10" dirty="0">
                <a:solidFill>
                  <a:srgbClr val="375F92"/>
                </a:solidFill>
                <a:latin typeface="Book Antiqua"/>
                <a:cs typeface="Book Antiqua"/>
              </a:rPr>
              <a:t>massimo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4</a:t>
            </a:r>
            <a:r>
              <a:rPr sz="1400" b="1" spc="85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400" b="1" spc="-10" dirty="0">
                <a:solidFill>
                  <a:srgbClr val="375F92"/>
                </a:solidFill>
                <a:latin typeface="Book Antiqua"/>
                <a:cs typeface="Book Antiqua"/>
              </a:rPr>
              <a:t>minuti</a:t>
            </a:r>
            <a:endParaRPr sz="1400" dirty="0">
              <a:latin typeface="Book Antiqua"/>
              <a:cs typeface="Book Antiqua"/>
            </a:endParaRPr>
          </a:p>
          <a:p>
            <a:pPr marL="299085" indent="-286385">
              <a:lnSpc>
                <a:spcPct val="100000"/>
              </a:lnSpc>
              <a:spcBef>
                <a:spcPts val="1200"/>
              </a:spcBef>
              <a:buFont typeface="Wingdings"/>
              <a:buChar char=""/>
              <a:tabLst>
                <a:tab pos="299720" algn="l"/>
              </a:tabLst>
            </a:pP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# DOMANDE: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35-40</a:t>
            </a:r>
            <a:r>
              <a:rPr sz="1400" b="1" spc="45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item</a:t>
            </a:r>
            <a:endParaRPr sz="1400" dirty="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763016" y="254318"/>
            <a:ext cx="477520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0" spc="-5" dirty="0">
                <a:latin typeface="Book Antiqua"/>
                <a:cs typeface="Book Antiqua"/>
              </a:rPr>
              <a:t>La prova d’Inglese</a:t>
            </a:r>
            <a:r>
              <a:rPr sz="2800" i="0" spc="5" dirty="0">
                <a:latin typeface="Book Antiqua"/>
                <a:cs typeface="Book Antiqua"/>
              </a:rPr>
              <a:t> </a:t>
            </a:r>
            <a:r>
              <a:rPr sz="2800" i="0" spc="-5" dirty="0">
                <a:latin typeface="Book Antiqua"/>
                <a:cs typeface="Book Antiqua"/>
              </a:rPr>
              <a:t>(continua)</a:t>
            </a:r>
            <a:endParaRPr sz="280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8480" y="2265628"/>
            <a:ext cx="436017" cy="2516981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z="1400" b="1" dirty="0">
                <a:solidFill>
                  <a:srgbClr val="006699"/>
                </a:solidFill>
                <a:latin typeface="Book Antiqua"/>
                <a:cs typeface="Book Antiqua"/>
              </a:rPr>
              <a:t>V secondaria di secondo grado (grado</a:t>
            </a:r>
            <a:r>
              <a:rPr sz="1400" b="1" spc="-160" dirty="0">
                <a:solidFill>
                  <a:srgbClr val="006699"/>
                </a:solidFill>
                <a:latin typeface="Book Antiqua"/>
                <a:cs typeface="Book Antiqua"/>
              </a:rPr>
              <a:t> </a:t>
            </a:r>
            <a:r>
              <a:rPr sz="1400" b="1" spc="5" dirty="0">
                <a:solidFill>
                  <a:srgbClr val="006699"/>
                </a:solidFill>
                <a:latin typeface="Book Antiqua"/>
                <a:cs typeface="Book Antiqua"/>
              </a:rPr>
              <a:t>13)</a:t>
            </a:r>
            <a:endParaRPr sz="1400">
              <a:latin typeface="Book Antiqua"/>
              <a:cs typeface="Book Antiqua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01025" y="1"/>
            <a:ext cx="942974" cy="8786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43179" y="934116"/>
            <a:ext cx="7282815" cy="50917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La prova </a:t>
            </a:r>
            <a:r>
              <a:rPr sz="2000" b="1" spc="-5" dirty="0">
                <a:solidFill>
                  <a:srgbClr val="FF0000"/>
                </a:solidFill>
                <a:latin typeface="Book Antiqua"/>
                <a:cs typeface="Book Antiqua"/>
              </a:rPr>
              <a:t>non </a:t>
            </a:r>
            <a:r>
              <a:rPr sz="2000" b="1" dirty="0">
                <a:solidFill>
                  <a:srgbClr val="FF0000"/>
                </a:solidFill>
                <a:latin typeface="Book Antiqua"/>
                <a:cs typeface="Book Antiqua"/>
              </a:rPr>
              <a:t>è </a:t>
            </a:r>
            <a:r>
              <a:rPr sz="2000" b="1" spc="-5" dirty="0">
                <a:solidFill>
                  <a:srgbClr val="FF0000"/>
                </a:solidFill>
                <a:latin typeface="Book Antiqua"/>
                <a:cs typeface="Book Antiqua"/>
              </a:rPr>
              <a:t>differenziata per indirizzi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poiché </a:t>
            </a:r>
            <a:r>
              <a:rPr sz="2000" b="1" spc="-10" dirty="0">
                <a:solidFill>
                  <a:srgbClr val="375F92"/>
                </a:solidFill>
                <a:latin typeface="Book Antiqua"/>
                <a:cs typeface="Book Antiqua"/>
              </a:rPr>
              <a:t>si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riferisce </a:t>
            </a:r>
            <a:r>
              <a:rPr sz="2000" b="1" spc="5" dirty="0">
                <a:solidFill>
                  <a:srgbClr val="375F92"/>
                </a:solidFill>
                <a:latin typeface="Book Antiqua"/>
                <a:cs typeface="Book Antiqua"/>
              </a:rPr>
              <a:t>ad 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ambiti </a:t>
            </a:r>
            <a:r>
              <a:rPr sz="2000" b="1" spc="-10" dirty="0">
                <a:solidFill>
                  <a:srgbClr val="375F92"/>
                </a:solidFill>
                <a:latin typeface="Book Antiqua"/>
                <a:cs typeface="Book Antiqua"/>
              </a:rPr>
              <a:t>di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competenza comuni previsti nei traguardi </a:t>
            </a:r>
            <a:r>
              <a:rPr sz="2000" b="1" spc="-10" dirty="0">
                <a:solidFill>
                  <a:srgbClr val="375F92"/>
                </a:solidFill>
                <a:latin typeface="Book Antiqua"/>
                <a:cs typeface="Book Antiqua"/>
              </a:rPr>
              <a:t>di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tutti </a:t>
            </a:r>
            <a:r>
              <a:rPr sz="2000" b="1" spc="-10" dirty="0">
                <a:solidFill>
                  <a:srgbClr val="375F92"/>
                </a:solidFill>
                <a:latin typeface="Book Antiqua"/>
                <a:cs typeface="Book Antiqua"/>
              </a:rPr>
              <a:t>gli 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indirizzi di studio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e non fa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riferimento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ad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aspetti specifici di 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particolari tipologie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di</a:t>
            </a:r>
            <a:r>
              <a:rPr sz="2000" b="1" spc="-110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scuola.</a:t>
            </a:r>
            <a:endParaRPr sz="2000">
              <a:latin typeface="Book Antiqua"/>
              <a:cs typeface="Book Antiqua"/>
            </a:endParaRPr>
          </a:p>
          <a:p>
            <a:pPr marL="12700" marR="9525" algn="just">
              <a:lnSpc>
                <a:spcPts val="2390"/>
              </a:lnSpc>
              <a:spcBef>
                <a:spcPts val="1889"/>
              </a:spcBef>
            </a:pP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Si </a:t>
            </a:r>
            <a:r>
              <a:rPr sz="2000" b="1" spc="-10" dirty="0">
                <a:solidFill>
                  <a:srgbClr val="375F92"/>
                </a:solidFill>
                <a:latin typeface="Book Antiqua"/>
                <a:cs typeface="Book Antiqua"/>
              </a:rPr>
              <a:t>tratta di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una prova di </a:t>
            </a:r>
            <a:r>
              <a:rPr sz="2000" b="1" spc="-5" dirty="0">
                <a:solidFill>
                  <a:srgbClr val="FF0000"/>
                </a:solidFill>
                <a:latin typeface="Book Antiqua"/>
                <a:cs typeface="Book Antiqua"/>
              </a:rPr>
              <a:t>comprensione del testo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e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non </a:t>
            </a:r>
            <a:r>
              <a:rPr sz="2000" b="1" spc="-15" dirty="0">
                <a:solidFill>
                  <a:srgbClr val="375F92"/>
                </a:solidFill>
                <a:latin typeface="Book Antiqua"/>
                <a:cs typeface="Book Antiqua"/>
              </a:rPr>
              <a:t>ha 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contenuti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di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storia della</a:t>
            </a:r>
            <a:r>
              <a:rPr sz="2000" b="1" spc="-105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letteratura.</a:t>
            </a:r>
            <a:endParaRPr sz="2000">
              <a:latin typeface="Book Antiqua"/>
              <a:cs typeface="Book Antiqua"/>
            </a:endParaRPr>
          </a:p>
          <a:p>
            <a:pPr marL="12700" marR="5715" algn="just">
              <a:lnSpc>
                <a:spcPct val="100000"/>
              </a:lnSpc>
              <a:spcBef>
                <a:spcPts val="1735"/>
              </a:spcBef>
            </a:pP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Le domande relative alla </a:t>
            </a:r>
            <a:r>
              <a:rPr sz="2000" b="1" spc="-5" dirty="0">
                <a:solidFill>
                  <a:srgbClr val="FF0000"/>
                </a:solidFill>
                <a:latin typeface="Book Antiqua"/>
                <a:cs typeface="Book Antiqua"/>
              </a:rPr>
              <a:t>riflessione sulla lingua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(conoscenze e 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competenze grammaticali) per l’ultimo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anno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della scuola 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secondaria </a:t>
            </a:r>
            <a:r>
              <a:rPr sz="2000" b="1" spc="-10" dirty="0">
                <a:solidFill>
                  <a:srgbClr val="375F92"/>
                </a:solidFill>
                <a:latin typeface="Book Antiqua"/>
                <a:cs typeface="Book Antiqua"/>
              </a:rPr>
              <a:t>di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secondo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grado sono organizzate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intorno a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brevi  testi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e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fanno riferimento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alla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capacità di utilizzare </a:t>
            </a:r>
            <a:r>
              <a:rPr sz="2000" b="1" spc="-10" dirty="0">
                <a:solidFill>
                  <a:srgbClr val="375F92"/>
                </a:solidFill>
                <a:latin typeface="Book Antiqua"/>
                <a:cs typeface="Book Antiqua"/>
              </a:rPr>
              <a:t>le 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conoscenze e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le esperienze acquisite per porsi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in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maniera  linguisticamente consapevole </a:t>
            </a:r>
            <a:r>
              <a:rPr sz="2000" b="1" spc="-10" dirty="0">
                <a:solidFill>
                  <a:srgbClr val="375F92"/>
                </a:solidFill>
                <a:latin typeface="Book Antiqua"/>
                <a:cs typeface="Book Antiqua"/>
              </a:rPr>
              <a:t>di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fronte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ad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essi. Queste 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domande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sono orientate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a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sollecitare l’osservazione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e la 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riflessione sui nodi linguistici ritenuti più significativi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e  necessari alla corretta decodifica dei</a:t>
            </a:r>
            <a:r>
              <a:rPr sz="2000" b="1" spc="-165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testi.</a:t>
            </a:r>
            <a:endParaRPr sz="20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63016" y="254318"/>
            <a:ext cx="310769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0" spc="-5" dirty="0">
                <a:latin typeface="Book Antiqua"/>
                <a:cs typeface="Book Antiqua"/>
              </a:rPr>
              <a:t>La prova</a:t>
            </a:r>
            <a:r>
              <a:rPr sz="2800" i="0" spc="-35" dirty="0">
                <a:latin typeface="Book Antiqua"/>
                <a:cs typeface="Book Antiqua"/>
              </a:rPr>
              <a:t> </a:t>
            </a:r>
            <a:r>
              <a:rPr sz="2800" i="0" spc="-5" dirty="0">
                <a:latin typeface="Book Antiqua"/>
                <a:cs typeface="Book Antiqua"/>
              </a:rPr>
              <a:t>d’Italiano</a:t>
            </a:r>
            <a:endParaRPr sz="28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8480" y="2265628"/>
            <a:ext cx="436017" cy="2516981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z="1400" b="1" dirty="0">
                <a:solidFill>
                  <a:srgbClr val="006699"/>
                </a:solidFill>
                <a:latin typeface="Book Antiqua"/>
                <a:cs typeface="Book Antiqua"/>
              </a:rPr>
              <a:t>V secondaria di secondo grado (grado</a:t>
            </a:r>
            <a:r>
              <a:rPr sz="1400" b="1" spc="-160" dirty="0">
                <a:solidFill>
                  <a:srgbClr val="006699"/>
                </a:solidFill>
                <a:latin typeface="Book Antiqua"/>
                <a:cs typeface="Book Antiqua"/>
              </a:rPr>
              <a:t> </a:t>
            </a:r>
            <a:r>
              <a:rPr sz="1400" b="1" spc="5" dirty="0">
                <a:solidFill>
                  <a:srgbClr val="006699"/>
                </a:solidFill>
                <a:latin typeface="Book Antiqua"/>
                <a:cs typeface="Book Antiqua"/>
              </a:rPr>
              <a:t>13)</a:t>
            </a:r>
            <a:endParaRPr sz="1400">
              <a:latin typeface="Book Antiqua"/>
              <a:cs typeface="Book Antiqua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01025" y="1"/>
            <a:ext cx="942974" cy="8786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47191" y="695706"/>
            <a:ext cx="438658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La 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struttura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della prova d’Italiano del grado</a:t>
            </a:r>
            <a:r>
              <a:rPr sz="1600" b="1" spc="105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13:</a:t>
            </a:r>
            <a:endParaRPr sz="16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61590" y="878254"/>
            <a:ext cx="6744209" cy="1751762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700"/>
              </a:spcBef>
              <a:buClr>
                <a:srgbClr val="375F92"/>
              </a:buClr>
              <a:buFont typeface="Wingdings"/>
              <a:buChar char=""/>
              <a:tabLst>
                <a:tab pos="347980" algn="l"/>
                <a:tab pos="348615" algn="l"/>
              </a:tabLst>
            </a:pPr>
            <a:r>
              <a:rPr dirty="0"/>
              <a:t>	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7 </a:t>
            </a: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unità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di comprensione del</a:t>
            </a:r>
            <a:r>
              <a:rPr sz="1600" b="1" spc="55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testo</a:t>
            </a:r>
            <a:endParaRPr sz="1600" dirty="0">
              <a:latin typeface="Book Antiqua"/>
              <a:cs typeface="Book Antiqua"/>
            </a:endParaRPr>
          </a:p>
          <a:p>
            <a:pPr marL="299085" indent="-286385">
              <a:lnSpc>
                <a:spcPct val="100000"/>
              </a:lnSpc>
              <a:spcBef>
                <a:spcPts val="600"/>
              </a:spcBef>
              <a:buClr>
                <a:srgbClr val="375F92"/>
              </a:buClr>
              <a:buFont typeface="Wingdings"/>
              <a:buChar char=""/>
              <a:tabLst>
                <a:tab pos="347980" algn="l"/>
                <a:tab pos="348615" algn="l"/>
              </a:tabLst>
            </a:pPr>
            <a:r>
              <a:rPr dirty="0"/>
              <a:t>	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1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unità di </a:t>
            </a: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riflessione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sulla</a:t>
            </a:r>
            <a:r>
              <a:rPr sz="1600" b="1" spc="90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lingua</a:t>
            </a:r>
            <a:endParaRPr sz="1600" dirty="0">
              <a:latin typeface="Book Antiqua"/>
              <a:cs typeface="Book Antiqua"/>
            </a:endParaRPr>
          </a:p>
          <a:p>
            <a:pPr marL="299085" indent="-286385">
              <a:lnSpc>
                <a:spcPct val="100000"/>
              </a:lnSpc>
              <a:spcBef>
                <a:spcPts val="600"/>
              </a:spcBef>
              <a:buClr>
                <a:srgbClr val="375F92"/>
              </a:buClr>
              <a:buFont typeface="Wingdings"/>
              <a:buChar char=""/>
              <a:tabLst>
                <a:tab pos="347980" algn="l"/>
                <a:tab pos="348615" algn="l"/>
              </a:tabLst>
            </a:pPr>
            <a:r>
              <a:rPr dirty="0"/>
              <a:t>	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7-10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domande per</a:t>
            </a:r>
            <a:r>
              <a:rPr sz="1600" b="1" spc="30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unità</a:t>
            </a:r>
            <a:endParaRPr sz="1600" dirty="0">
              <a:latin typeface="Book Antiqua"/>
              <a:cs typeface="Book Antiqua"/>
            </a:endParaRPr>
          </a:p>
          <a:p>
            <a:pPr marL="299085" marR="5080" indent="-286385">
              <a:spcBef>
                <a:spcPts val="600"/>
              </a:spcBef>
              <a:buClr>
                <a:srgbClr val="375F92"/>
              </a:buClr>
              <a:buFont typeface="Wingdings"/>
              <a:buChar char=""/>
              <a:tabLst>
                <a:tab pos="349250" algn="l"/>
                <a:tab pos="349885" algn="l"/>
                <a:tab pos="897890" algn="l"/>
                <a:tab pos="1905635" algn="l"/>
                <a:tab pos="3409950" algn="l"/>
              </a:tabLst>
            </a:pPr>
            <a:r>
              <a:rPr dirty="0"/>
              <a:t>	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te</a:t>
            </a:r>
            <a:r>
              <a:rPr sz="1600" b="1" spc="5" dirty="0">
                <a:solidFill>
                  <a:srgbClr val="375F92"/>
                </a:solidFill>
                <a:latin typeface="Book Antiqua"/>
                <a:cs typeface="Book Antiqua"/>
              </a:rPr>
              <a:t>s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t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i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	</a:t>
            </a:r>
            <a:r>
              <a:rPr sz="1400" b="1" spc="-5" dirty="0">
                <a:solidFill>
                  <a:srgbClr val="FF0000"/>
                </a:solidFill>
                <a:latin typeface="Book Antiqua"/>
                <a:cs typeface="Book Antiqua"/>
              </a:rPr>
              <a:t>na</a:t>
            </a:r>
            <a:r>
              <a:rPr sz="1400" b="1" dirty="0">
                <a:solidFill>
                  <a:srgbClr val="FF0000"/>
                </a:solidFill>
                <a:latin typeface="Book Antiqua"/>
                <a:cs typeface="Book Antiqua"/>
              </a:rPr>
              <a:t>r</a:t>
            </a:r>
            <a:r>
              <a:rPr sz="1400" b="1" spc="-10" dirty="0">
                <a:solidFill>
                  <a:srgbClr val="FF0000"/>
                </a:solidFill>
                <a:latin typeface="Book Antiqua"/>
                <a:cs typeface="Book Antiqua"/>
              </a:rPr>
              <a:t>r</a:t>
            </a:r>
            <a:r>
              <a:rPr sz="1400" b="1" dirty="0">
                <a:solidFill>
                  <a:srgbClr val="FF0000"/>
                </a:solidFill>
                <a:latin typeface="Book Antiqua"/>
                <a:cs typeface="Book Antiqua"/>
              </a:rPr>
              <a:t>at</a:t>
            </a:r>
            <a:r>
              <a:rPr sz="1400" b="1" spc="-5" dirty="0">
                <a:solidFill>
                  <a:srgbClr val="FF0000"/>
                </a:solidFill>
                <a:latin typeface="Book Antiqua"/>
                <a:cs typeface="Book Antiqua"/>
              </a:rPr>
              <a:t>i</a:t>
            </a:r>
            <a:r>
              <a:rPr sz="1400" b="1" dirty="0">
                <a:solidFill>
                  <a:srgbClr val="FF0000"/>
                </a:solidFill>
                <a:latin typeface="Book Antiqua"/>
                <a:cs typeface="Book Antiqua"/>
              </a:rPr>
              <a:t>v</a:t>
            </a:r>
            <a:r>
              <a:rPr sz="1400" b="1" spc="-5" dirty="0">
                <a:solidFill>
                  <a:srgbClr val="FF0000"/>
                </a:solidFill>
                <a:latin typeface="Book Antiqua"/>
                <a:cs typeface="Book Antiqua"/>
              </a:rPr>
              <a:t>i,</a:t>
            </a:r>
            <a:r>
              <a:rPr sz="1400" b="1" dirty="0">
                <a:solidFill>
                  <a:srgbClr val="FF0000"/>
                </a:solidFill>
                <a:latin typeface="Book Antiqua"/>
                <a:cs typeface="Book Antiqua"/>
              </a:rPr>
              <a:t>	</a:t>
            </a:r>
            <a:r>
              <a:rPr sz="1400" b="1" spc="-5" dirty="0">
                <a:solidFill>
                  <a:srgbClr val="FF0000"/>
                </a:solidFill>
                <a:latin typeface="Book Antiqua"/>
                <a:cs typeface="Book Antiqua"/>
              </a:rPr>
              <a:t>a</a:t>
            </a:r>
            <a:r>
              <a:rPr sz="1400" b="1" spc="-10" dirty="0">
                <a:solidFill>
                  <a:srgbClr val="FF0000"/>
                </a:solidFill>
                <a:latin typeface="Book Antiqua"/>
                <a:cs typeface="Book Antiqua"/>
              </a:rPr>
              <a:t>rgom</a:t>
            </a:r>
            <a:r>
              <a:rPr sz="1400" b="1" dirty="0">
                <a:solidFill>
                  <a:srgbClr val="FF0000"/>
                </a:solidFill>
                <a:latin typeface="Book Antiqua"/>
                <a:cs typeface="Book Antiqua"/>
              </a:rPr>
              <a:t>e</a:t>
            </a:r>
            <a:r>
              <a:rPr sz="1400" b="1" spc="-5" dirty="0">
                <a:solidFill>
                  <a:srgbClr val="FF0000"/>
                </a:solidFill>
                <a:latin typeface="Book Antiqua"/>
                <a:cs typeface="Book Antiqua"/>
              </a:rPr>
              <a:t>n</a:t>
            </a:r>
            <a:r>
              <a:rPr sz="1400" b="1" spc="-15" dirty="0">
                <a:solidFill>
                  <a:srgbClr val="FF0000"/>
                </a:solidFill>
                <a:latin typeface="Book Antiqua"/>
                <a:cs typeface="Book Antiqua"/>
              </a:rPr>
              <a:t>t</a:t>
            </a:r>
            <a:r>
              <a:rPr sz="1400" b="1" spc="10" dirty="0">
                <a:solidFill>
                  <a:srgbClr val="FF0000"/>
                </a:solidFill>
                <a:latin typeface="Book Antiqua"/>
                <a:cs typeface="Book Antiqua"/>
              </a:rPr>
              <a:t>a</a:t>
            </a:r>
            <a:r>
              <a:rPr sz="1400" b="1" dirty="0">
                <a:solidFill>
                  <a:srgbClr val="FF0000"/>
                </a:solidFill>
                <a:latin typeface="Book Antiqua"/>
                <a:cs typeface="Book Antiqua"/>
              </a:rPr>
              <a:t>t</a:t>
            </a:r>
            <a:r>
              <a:rPr sz="1400" b="1" spc="-5" dirty="0">
                <a:solidFill>
                  <a:srgbClr val="FF0000"/>
                </a:solidFill>
                <a:latin typeface="Book Antiqua"/>
                <a:cs typeface="Book Antiqua"/>
              </a:rPr>
              <a:t>ivi,</a:t>
            </a:r>
            <a:r>
              <a:rPr sz="1400" b="1" dirty="0">
                <a:solidFill>
                  <a:srgbClr val="FF0000"/>
                </a:solidFill>
                <a:latin typeface="Book Antiqua"/>
                <a:cs typeface="Book Antiqua"/>
              </a:rPr>
              <a:t>	</a:t>
            </a:r>
            <a:r>
              <a:rPr sz="1400" b="1" spc="-5" dirty="0" err="1">
                <a:solidFill>
                  <a:srgbClr val="FF0000"/>
                </a:solidFill>
                <a:latin typeface="Book Antiqua"/>
                <a:cs typeface="Book Antiqua"/>
              </a:rPr>
              <a:t>espo</a:t>
            </a:r>
            <a:r>
              <a:rPr sz="1400" b="1" dirty="0" err="1">
                <a:solidFill>
                  <a:srgbClr val="FF0000"/>
                </a:solidFill>
                <a:latin typeface="Book Antiqua"/>
                <a:cs typeface="Book Antiqua"/>
              </a:rPr>
              <a:t>s</a:t>
            </a:r>
            <a:r>
              <a:rPr sz="1400" b="1" spc="-5" dirty="0" err="1">
                <a:solidFill>
                  <a:srgbClr val="FF0000"/>
                </a:solidFill>
                <a:latin typeface="Book Antiqua"/>
                <a:cs typeface="Book Antiqua"/>
              </a:rPr>
              <a:t>iti</a:t>
            </a:r>
            <a:r>
              <a:rPr sz="1400" b="1" dirty="0" err="1">
                <a:solidFill>
                  <a:srgbClr val="FF0000"/>
                </a:solidFill>
                <a:latin typeface="Book Antiqua"/>
                <a:cs typeface="Book Antiqua"/>
              </a:rPr>
              <a:t>v</a:t>
            </a:r>
            <a:r>
              <a:rPr sz="1400" b="1" spc="-5" dirty="0" err="1">
                <a:solidFill>
                  <a:srgbClr val="FF0000"/>
                </a:solidFill>
                <a:latin typeface="Book Antiqua"/>
                <a:cs typeface="Book Antiqua"/>
              </a:rPr>
              <a:t>i</a:t>
            </a:r>
            <a:r>
              <a:rPr sz="1400" b="1" spc="-5" dirty="0" smtClean="0">
                <a:solidFill>
                  <a:srgbClr val="FF0000"/>
                </a:solidFill>
                <a:latin typeface="Book Antiqua"/>
                <a:cs typeface="Book Antiqua"/>
              </a:rPr>
              <a:t>,</a:t>
            </a:r>
            <a:r>
              <a:rPr lang="it-IT" sz="1400" b="1" spc="-10" dirty="0" smtClean="0">
                <a:solidFill>
                  <a:srgbClr val="FF0000"/>
                </a:solidFill>
                <a:latin typeface="Book Antiqua"/>
                <a:cs typeface="Book Antiqua"/>
              </a:rPr>
              <a:t> r</a:t>
            </a:r>
            <a:r>
              <a:rPr lang="it-IT" sz="1400" b="1" dirty="0" smtClean="0">
                <a:solidFill>
                  <a:srgbClr val="FF0000"/>
                </a:solidFill>
                <a:latin typeface="Book Antiqua"/>
                <a:cs typeface="Book Antiqua"/>
              </a:rPr>
              <a:t>e</a:t>
            </a:r>
            <a:r>
              <a:rPr lang="it-IT" sz="1400" b="1" spc="-10" dirty="0" smtClean="0">
                <a:solidFill>
                  <a:srgbClr val="FF0000"/>
                </a:solidFill>
                <a:latin typeface="Book Antiqua"/>
                <a:cs typeface="Book Antiqua"/>
              </a:rPr>
              <a:t>gola</a:t>
            </a:r>
            <a:r>
              <a:rPr lang="it-IT" sz="1400" b="1" spc="5" dirty="0" smtClean="0">
                <a:solidFill>
                  <a:srgbClr val="FF0000"/>
                </a:solidFill>
                <a:latin typeface="Book Antiqua"/>
                <a:cs typeface="Book Antiqua"/>
              </a:rPr>
              <a:t>t</a:t>
            </a:r>
            <a:r>
              <a:rPr lang="it-IT" sz="1400" b="1" spc="-5" dirty="0" smtClean="0">
                <a:solidFill>
                  <a:srgbClr val="FF0000"/>
                </a:solidFill>
                <a:latin typeface="Book Antiqua"/>
                <a:cs typeface="Book Antiqua"/>
              </a:rPr>
              <a:t>i</a:t>
            </a:r>
            <a:r>
              <a:rPr lang="it-IT" sz="1400" b="1" dirty="0" smtClean="0">
                <a:solidFill>
                  <a:srgbClr val="FF0000"/>
                </a:solidFill>
                <a:latin typeface="Book Antiqua"/>
                <a:cs typeface="Book Antiqua"/>
              </a:rPr>
              <a:t>v</a:t>
            </a:r>
            <a:r>
              <a:rPr lang="it-IT" sz="1400" b="1" spc="-5" dirty="0" smtClean="0">
                <a:solidFill>
                  <a:srgbClr val="FF0000"/>
                </a:solidFill>
                <a:latin typeface="Book Antiqua"/>
                <a:cs typeface="Book Antiqua"/>
              </a:rPr>
              <a:t>i,</a:t>
            </a:r>
            <a:r>
              <a:rPr lang="it-IT" sz="1400" b="1" dirty="0" smtClean="0">
                <a:solidFill>
                  <a:srgbClr val="FF0000"/>
                </a:solidFill>
                <a:latin typeface="Book Antiqua"/>
                <a:cs typeface="Book Antiqua"/>
              </a:rPr>
              <a:t>	</a:t>
            </a:r>
            <a:r>
              <a:rPr lang="it-IT" sz="1400" b="1" spc="-5" dirty="0" smtClean="0">
                <a:solidFill>
                  <a:srgbClr val="FF0000"/>
                </a:solidFill>
                <a:latin typeface="Book Antiqua"/>
                <a:cs typeface="Book Antiqua"/>
              </a:rPr>
              <a:t>co</a:t>
            </a:r>
            <a:r>
              <a:rPr lang="it-IT" sz="1400" b="1" dirty="0" smtClean="0">
                <a:solidFill>
                  <a:srgbClr val="FF0000"/>
                </a:solidFill>
                <a:latin typeface="Book Antiqua"/>
                <a:cs typeface="Book Antiqua"/>
              </a:rPr>
              <a:t>n</a:t>
            </a:r>
            <a:r>
              <a:rPr lang="it-IT" sz="1400" b="1" spc="-5" dirty="0" smtClean="0">
                <a:solidFill>
                  <a:srgbClr val="FF0000"/>
                </a:solidFill>
                <a:latin typeface="Book Antiqua"/>
                <a:cs typeface="Book Antiqua"/>
              </a:rPr>
              <a:t>tin</a:t>
            </a:r>
            <a:r>
              <a:rPr lang="it-IT" sz="1400" b="1" dirty="0" smtClean="0">
                <a:solidFill>
                  <a:srgbClr val="FF0000"/>
                </a:solidFill>
                <a:latin typeface="Book Antiqua"/>
                <a:cs typeface="Book Antiqua"/>
              </a:rPr>
              <a:t>u</a:t>
            </a:r>
            <a:r>
              <a:rPr lang="it-IT" sz="1400" b="1" spc="-5" dirty="0" smtClean="0">
                <a:solidFill>
                  <a:srgbClr val="FF0000"/>
                </a:solidFill>
                <a:latin typeface="Book Antiqua"/>
                <a:cs typeface="Book Antiqua"/>
              </a:rPr>
              <a:t>i,</a:t>
            </a:r>
            <a:r>
              <a:rPr lang="it-IT" sz="1400" b="1" dirty="0" smtClean="0">
                <a:solidFill>
                  <a:srgbClr val="FF0000"/>
                </a:solidFill>
                <a:latin typeface="Book Antiqua"/>
                <a:cs typeface="Book Antiqua"/>
              </a:rPr>
              <a:t>	</a:t>
            </a:r>
            <a:r>
              <a:rPr lang="it-IT" sz="1400" b="1" spc="-5" dirty="0" smtClean="0">
                <a:solidFill>
                  <a:srgbClr val="FF0000"/>
                </a:solidFill>
                <a:latin typeface="Book Antiqua"/>
                <a:cs typeface="Book Antiqua"/>
              </a:rPr>
              <a:t>non</a:t>
            </a:r>
            <a:endParaRPr lang="it-IT" sz="1600" dirty="0" smtClean="0">
              <a:latin typeface="Book Antiqua"/>
              <a:cs typeface="Book Antiqua"/>
            </a:endParaRPr>
          </a:p>
          <a:p>
            <a:pPr marL="299085" marR="5080" indent="-286385">
              <a:lnSpc>
                <a:spcPct val="100000"/>
              </a:lnSpc>
              <a:spcBef>
                <a:spcPts val="600"/>
              </a:spcBef>
              <a:buClr>
                <a:srgbClr val="375F92"/>
              </a:buClr>
              <a:buFont typeface="Wingdings"/>
              <a:buChar char=""/>
              <a:tabLst>
                <a:tab pos="349250" algn="l"/>
                <a:tab pos="349885" algn="l"/>
                <a:tab pos="897890" algn="l"/>
                <a:tab pos="1905635" algn="l"/>
                <a:tab pos="3409950" algn="l"/>
              </a:tabLst>
            </a:pPr>
            <a:r>
              <a:rPr sz="1600" b="1" spc="-5" dirty="0" smtClean="0">
                <a:solidFill>
                  <a:srgbClr val="FF0000"/>
                </a:solidFill>
                <a:latin typeface="Book Antiqua"/>
                <a:cs typeface="Book Antiqua"/>
              </a:rPr>
              <a:t>  </a:t>
            </a:r>
            <a:r>
              <a:rPr sz="1600" b="1" spc="-10" dirty="0">
                <a:solidFill>
                  <a:srgbClr val="FF0000"/>
                </a:solidFill>
                <a:latin typeface="Book Antiqua"/>
                <a:cs typeface="Book Antiqua"/>
              </a:rPr>
              <a:t>continui,</a:t>
            </a:r>
            <a:r>
              <a:rPr sz="1600" b="1" spc="20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ecc.</a:t>
            </a:r>
            <a:endParaRPr sz="1600" dirty="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4391" y="2514600"/>
            <a:ext cx="7430134" cy="3521477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756285" indent="-286385">
              <a:lnSpc>
                <a:spcPct val="100000"/>
              </a:lnSpc>
              <a:spcBef>
                <a:spcPts val="700"/>
              </a:spcBef>
              <a:buClr>
                <a:srgbClr val="375F92"/>
              </a:buClr>
              <a:buFont typeface="Wingdings"/>
              <a:buChar char=""/>
              <a:tabLst>
                <a:tab pos="805180" algn="l"/>
                <a:tab pos="805815" algn="l"/>
              </a:tabLst>
            </a:pPr>
            <a:r>
              <a:rPr dirty="0"/>
              <a:t>	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testi con ampia 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varietà di</a:t>
            </a:r>
            <a:r>
              <a:rPr sz="1600" b="1" spc="75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contenuti</a:t>
            </a:r>
            <a:endParaRPr sz="1600" dirty="0">
              <a:latin typeface="Book Antiqua"/>
              <a:cs typeface="Book Antiqua"/>
            </a:endParaRPr>
          </a:p>
          <a:p>
            <a:pPr marL="756285" marR="5080" indent="-286385" algn="just">
              <a:lnSpc>
                <a:spcPct val="100000"/>
              </a:lnSpc>
              <a:spcBef>
                <a:spcPts val="600"/>
              </a:spcBef>
              <a:buClr>
                <a:srgbClr val="375F92"/>
              </a:buClr>
              <a:buFont typeface="Wingdings"/>
              <a:buChar char=""/>
              <a:tabLst>
                <a:tab pos="807085" algn="l"/>
              </a:tabLst>
            </a:pPr>
            <a:r>
              <a:rPr dirty="0"/>
              <a:t>	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lunghezza dei 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testi: 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la lunghezza di ogni </a:t>
            </a:r>
            <a:r>
              <a:rPr sz="1600" b="1" dirty="0">
                <a:solidFill>
                  <a:srgbClr val="FF0000"/>
                </a:solidFill>
                <a:latin typeface="Book Antiqua"/>
                <a:cs typeface="Book Antiqua"/>
              </a:rPr>
              <a:t>testo 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può variare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, 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in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ogni caso  tale parametro 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viene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tenuto 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in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considerazione 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in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fase 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di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composizione  della prova, in </a:t>
            </a: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modo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tale da garantire 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un’equità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delle </a:t>
            </a: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diverse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prove  proposte agli</a:t>
            </a:r>
            <a:r>
              <a:rPr sz="1600" b="1" spc="10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studenti.</a:t>
            </a:r>
            <a:endParaRPr sz="1600" dirty="0">
              <a:latin typeface="Book Antiqua"/>
              <a:cs typeface="Book Antiqua"/>
            </a:endParaRPr>
          </a:p>
          <a:p>
            <a:pPr marL="299085" indent="-286385">
              <a:lnSpc>
                <a:spcPct val="100000"/>
              </a:lnSpc>
              <a:spcBef>
                <a:spcPts val="1205"/>
              </a:spcBef>
              <a:buFont typeface="Wingdings"/>
              <a:buChar char=""/>
              <a:tabLst>
                <a:tab pos="299720" algn="l"/>
              </a:tabLst>
            </a:pP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DURATA:</a:t>
            </a:r>
            <a:endParaRPr sz="1600" dirty="0">
              <a:latin typeface="Book Antiqua"/>
              <a:cs typeface="Book Antiqua"/>
            </a:endParaRPr>
          </a:p>
          <a:p>
            <a:pPr marL="805180" lvl="1" indent="-335280">
              <a:lnSpc>
                <a:spcPct val="100000"/>
              </a:lnSpc>
              <a:spcBef>
                <a:spcPts val="600"/>
              </a:spcBef>
              <a:buClr>
                <a:srgbClr val="375F92"/>
              </a:buClr>
              <a:buFont typeface="Wingdings"/>
              <a:buChar char=""/>
              <a:tabLst>
                <a:tab pos="805180" algn="l"/>
                <a:tab pos="805815" algn="l"/>
              </a:tabLst>
            </a:pPr>
            <a:r>
              <a:rPr sz="1600" b="1" dirty="0">
                <a:solidFill>
                  <a:srgbClr val="FF0000"/>
                </a:solidFill>
                <a:latin typeface="Book Antiqua"/>
                <a:cs typeface="Book Antiqua"/>
              </a:rPr>
              <a:t>120 </a:t>
            </a:r>
            <a:r>
              <a:rPr sz="1600" b="1" spc="-10" dirty="0">
                <a:solidFill>
                  <a:srgbClr val="FF0000"/>
                </a:solidFill>
                <a:latin typeface="Book Antiqua"/>
                <a:cs typeface="Book Antiqua"/>
              </a:rPr>
              <a:t>minuti </a:t>
            </a: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(prova</a:t>
            </a:r>
            <a:r>
              <a:rPr sz="1600" b="1" spc="65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standard)</a:t>
            </a:r>
            <a:endParaRPr sz="1600" dirty="0">
              <a:latin typeface="Book Antiqua"/>
              <a:cs typeface="Book Antiqua"/>
            </a:endParaRPr>
          </a:p>
          <a:p>
            <a:pPr marL="805180" lvl="1" indent="-335280">
              <a:lnSpc>
                <a:spcPct val="100000"/>
              </a:lnSpc>
              <a:spcBef>
                <a:spcPts val="600"/>
              </a:spcBef>
              <a:buClr>
                <a:srgbClr val="375F92"/>
              </a:buClr>
              <a:buFont typeface="Wingdings"/>
              <a:buChar char=""/>
              <a:tabLst>
                <a:tab pos="805180" algn="l"/>
                <a:tab pos="805815" algn="l"/>
              </a:tabLst>
            </a:pPr>
            <a:r>
              <a:rPr sz="1600" b="1" dirty="0">
                <a:solidFill>
                  <a:srgbClr val="FF0000"/>
                </a:solidFill>
                <a:latin typeface="Book Antiqua"/>
                <a:cs typeface="Book Antiqua"/>
              </a:rPr>
              <a:t>135 </a:t>
            </a:r>
            <a:r>
              <a:rPr sz="1600" b="1" spc="-10" dirty="0">
                <a:solidFill>
                  <a:srgbClr val="FF0000"/>
                </a:solidFill>
                <a:latin typeface="Book Antiqua"/>
                <a:cs typeface="Book Antiqua"/>
              </a:rPr>
              <a:t>minuti </a:t>
            </a: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(prova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con tempo aggiuntivo per allievi disabili o con</a:t>
            </a:r>
            <a:r>
              <a:rPr sz="1600" b="1" spc="235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DSA)</a:t>
            </a:r>
            <a:endParaRPr sz="1600" dirty="0">
              <a:latin typeface="Book Antiqua"/>
              <a:cs typeface="Book Antiqua"/>
            </a:endParaRPr>
          </a:p>
          <a:p>
            <a:pPr marL="299085" marR="5080" indent="-286385" algn="just">
              <a:lnSpc>
                <a:spcPct val="100000"/>
              </a:lnSpc>
              <a:spcBef>
                <a:spcPts val="1200"/>
              </a:spcBef>
              <a:buFont typeface="Wingdings"/>
              <a:buChar char=""/>
              <a:tabLst>
                <a:tab pos="299720" algn="l"/>
              </a:tabLst>
            </a:pPr>
            <a:r>
              <a:rPr sz="1200" b="1" spc="-10" dirty="0">
                <a:solidFill>
                  <a:srgbClr val="375F92"/>
                </a:solidFill>
                <a:latin typeface="Book Antiqua"/>
                <a:cs typeface="Book Antiqua"/>
              </a:rPr>
              <a:t>ESITI </a:t>
            </a:r>
            <a:r>
              <a:rPr sz="1200" b="1" dirty="0">
                <a:solidFill>
                  <a:srgbClr val="375F92"/>
                </a:solidFill>
                <a:latin typeface="Book Antiqua"/>
                <a:cs typeface="Book Antiqua"/>
              </a:rPr>
              <a:t>(in </a:t>
            </a:r>
            <a:r>
              <a:rPr sz="1200" b="1" spc="-5" dirty="0">
                <a:solidFill>
                  <a:srgbClr val="375F92"/>
                </a:solidFill>
                <a:latin typeface="Book Antiqua"/>
                <a:cs typeface="Book Antiqua"/>
              </a:rPr>
              <a:t>base </a:t>
            </a:r>
            <a:r>
              <a:rPr sz="1200" b="1" dirty="0">
                <a:solidFill>
                  <a:srgbClr val="375F92"/>
                </a:solidFill>
                <a:latin typeface="Book Antiqua"/>
                <a:cs typeface="Book Antiqua"/>
              </a:rPr>
              <a:t>all’art. 21, </a:t>
            </a:r>
            <a:r>
              <a:rPr sz="1200" b="1" spc="-5" dirty="0">
                <a:solidFill>
                  <a:srgbClr val="375F92"/>
                </a:solidFill>
                <a:latin typeface="Book Antiqua"/>
                <a:cs typeface="Book Antiqua"/>
              </a:rPr>
              <a:t>c. 2 </a:t>
            </a:r>
            <a:r>
              <a:rPr sz="1200" b="1" dirty="0">
                <a:solidFill>
                  <a:srgbClr val="375F92"/>
                </a:solidFill>
                <a:latin typeface="Book Antiqua"/>
                <a:cs typeface="Book Antiqua"/>
              </a:rPr>
              <a:t>del </a:t>
            </a:r>
            <a:r>
              <a:rPr sz="1200" b="1" spc="-5" dirty="0">
                <a:solidFill>
                  <a:srgbClr val="375F92"/>
                </a:solidFill>
                <a:latin typeface="Book Antiqua"/>
                <a:cs typeface="Book Antiqua"/>
              </a:rPr>
              <a:t>D. Lgs. n. </a:t>
            </a:r>
            <a:r>
              <a:rPr sz="1200" b="1" dirty="0">
                <a:solidFill>
                  <a:srgbClr val="375F92"/>
                </a:solidFill>
                <a:latin typeface="Book Antiqua"/>
                <a:cs typeface="Book Antiqua"/>
              </a:rPr>
              <a:t>62/2017): </a:t>
            </a:r>
            <a:r>
              <a:rPr sz="1200" b="1" spc="-5" dirty="0">
                <a:solidFill>
                  <a:srgbClr val="375F92"/>
                </a:solidFill>
                <a:latin typeface="Book Antiqua"/>
                <a:cs typeface="Book Antiqua"/>
              </a:rPr>
              <a:t>su scala </a:t>
            </a:r>
            <a:r>
              <a:rPr sz="1200" b="1" spc="-5" dirty="0">
                <a:solidFill>
                  <a:srgbClr val="FF0000"/>
                </a:solidFill>
                <a:latin typeface="Book Antiqua"/>
                <a:cs typeface="Book Antiqua"/>
              </a:rPr>
              <a:t>unica </a:t>
            </a:r>
            <a:r>
              <a:rPr sz="1200" b="1" spc="-5" dirty="0">
                <a:solidFill>
                  <a:srgbClr val="375F92"/>
                </a:solidFill>
                <a:latin typeface="Book Antiqua"/>
                <a:cs typeface="Book Antiqua"/>
              </a:rPr>
              <a:t>articolata  in </a:t>
            </a:r>
            <a:r>
              <a:rPr sz="1200" b="1" spc="-5" dirty="0">
                <a:solidFill>
                  <a:srgbClr val="FF0000"/>
                </a:solidFill>
                <a:latin typeface="Book Antiqua"/>
                <a:cs typeface="Book Antiqua"/>
              </a:rPr>
              <a:t>5 </a:t>
            </a:r>
            <a:r>
              <a:rPr sz="1200" b="1" dirty="0">
                <a:solidFill>
                  <a:srgbClr val="FF0000"/>
                </a:solidFill>
                <a:latin typeface="Book Antiqua"/>
                <a:cs typeface="Book Antiqua"/>
              </a:rPr>
              <a:t>livelli descrittivi </a:t>
            </a:r>
            <a:r>
              <a:rPr sz="1200" b="1" dirty="0">
                <a:solidFill>
                  <a:srgbClr val="375F92"/>
                </a:solidFill>
                <a:latin typeface="Book Antiqua"/>
                <a:cs typeface="Book Antiqua"/>
              </a:rPr>
              <a:t>più </a:t>
            </a:r>
            <a:r>
              <a:rPr sz="1200" b="1" spc="-5" dirty="0">
                <a:solidFill>
                  <a:srgbClr val="375F92"/>
                </a:solidFill>
                <a:latin typeface="Book Antiqua"/>
                <a:cs typeface="Book Antiqua"/>
              </a:rPr>
              <a:t>un ulteriore livello iniziale per individuare </a:t>
            </a:r>
            <a:r>
              <a:rPr sz="1200" b="1" dirty="0">
                <a:solidFill>
                  <a:srgbClr val="375F92"/>
                </a:solidFill>
                <a:latin typeface="Book Antiqua"/>
                <a:cs typeface="Book Antiqua"/>
              </a:rPr>
              <a:t>gli  </a:t>
            </a:r>
            <a:r>
              <a:rPr sz="1200" b="1" spc="-5" dirty="0">
                <a:solidFill>
                  <a:srgbClr val="375F92"/>
                </a:solidFill>
                <a:latin typeface="Book Antiqua"/>
                <a:cs typeface="Book Antiqua"/>
              </a:rPr>
              <a:t>allievi che non raggiungono </a:t>
            </a:r>
            <a:r>
              <a:rPr sz="1200" b="1" dirty="0">
                <a:solidFill>
                  <a:srgbClr val="375F92"/>
                </a:solidFill>
                <a:latin typeface="Book Antiqua"/>
                <a:cs typeface="Book Antiqua"/>
              </a:rPr>
              <a:t>il </a:t>
            </a:r>
            <a:r>
              <a:rPr sz="1200" b="1" spc="-5" dirty="0">
                <a:solidFill>
                  <a:srgbClr val="375F92"/>
                </a:solidFill>
                <a:latin typeface="Book Antiqua"/>
                <a:cs typeface="Book Antiqua"/>
              </a:rPr>
              <a:t>primo livello (gli </a:t>
            </a:r>
            <a:r>
              <a:rPr sz="1200" b="1" dirty="0">
                <a:solidFill>
                  <a:srgbClr val="375F92"/>
                </a:solidFill>
                <a:latin typeface="Book Antiqua"/>
                <a:cs typeface="Book Antiqua"/>
              </a:rPr>
              <a:t>esiti </a:t>
            </a:r>
            <a:r>
              <a:rPr sz="1200" b="1" spc="-5" dirty="0">
                <a:solidFill>
                  <a:srgbClr val="375F92"/>
                </a:solidFill>
                <a:latin typeface="Book Antiqua"/>
                <a:cs typeface="Book Antiqua"/>
              </a:rPr>
              <a:t>saranno restituiti  mediante </a:t>
            </a:r>
            <a:r>
              <a:rPr sz="1200" b="1" spc="-10" dirty="0">
                <a:solidFill>
                  <a:srgbClr val="375F92"/>
                </a:solidFill>
                <a:latin typeface="Book Antiqua"/>
                <a:cs typeface="Book Antiqua"/>
              </a:rPr>
              <a:t>una</a:t>
            </a:r>
            <a:r>
              <a:rPr sz="1200" b="1" spc="-10" dirty="0">
                <a:solidFill>
                  <a:srgbClr val="0000FF"/>
                </a:solidFill>
                <a:latin typeface="Book Antiqua"/>
                <a:cs typeface="Book Antiqua"/>
              </a:rPr>
              <a:t> </a:t>
            </a:r>
            <a:r>
              <a:rPr sz="1200" b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Book Antiqua"/>
                <a:cs typeface="Book Antiqua"/>
                <a:hlinkClick r:id="rId3"/>
              </a:rPr>
              <a:t>scheda</a:t>
            </a:r>
            <a:r>
              <a:rPr sz="1200" b="1" spc="-5" dirty="0">
                <a:solidFill>
                  <a:srgbClr val="0000FF"/>
                </a:solidFill>
                <a:latin typeface="Book Antiqua"/>
                <a:cs typeface="Book Antiqua"/>
                <a:hlinkClick r:id="rId3"/>
              </a:rPr>
              <a:t> </a:t>
            </a:r>
            <a:r>
              <a:rPr sz="1200" b="1" spc="-5" dirty="0">
                <a:solidFill>
                  <a:srgbClr val="375F92"/>
                </a:solidFill>
                <a:latin typeface="Book Antiqua"/>
                <a:cs typeface="Book Antiqua"/>
              </a:rPr>
              <a:t>con </a:t>
            </a:r>
            <a:r>
              <a:rPr sz="1200" b="1" spc="-10" dirty="0">
                <a:solidFill>
                  <a:srgbClr val="375F92"/>
                </a:solidFill>
                <a:latin typeface="Book Antiqua"/>
                <a:cs typeface="Book Antiqua"/>
              </a:rPr>
              <a:t>una </a:t>
            </a:r>
            <a:r>
              <a:rPr sz="1200" b="1" spc="-5" dirty="0">
                <a:solidFill>
                  <a:srgbClr val="375F92"/>
                </a:solidFill>
                <a:latin typeface="Book Antiqua"/>
                <a:cs typeface="Book Antiqua"/>
              </a:rPr>
              <a:t>struttura analoga a quella per la III secondaria  di primo</a:t>
            </a:r>
            <a:r>
              <a:rPr sz="1200" b="1" spc="20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200" b="1" spc="-5" dirty="0">
                <a:solidFill>
                  <a:srgbClr val="375F92"/>
                </a:solidFill>
                <a:latin typeface="Book Antiqua"/>
                <a:cs typeface="Book Antiqua"/>
              </a:rPr>
              <a:t>grado)</a:t>
            </a:r>
            <a:endParaRPr sz="1200" dirty="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63017" y="254318"/>
            <a:ext cx="485584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0" spc="-5" dirty="0">
                <a:latin typeface="Book Antiqua"/>
                <a:cs typeface="Book Antiqua"/>
              </a:rPr>
              <a:t>La prova d’Italiano</a:t>
            </a:r>
            <a:r>
              <a:rPr sz="2800" i="0" spc="10" dirty="0">
                <a:latin typeface="Book Antiqua"/>
                <a:cs typeface="Book Antiqua"/>
              </a:rPr>
              <a:t> </a:t>
            </a:r>
            <a:r>
              <a:rPr sz="2800" i="0" spc="-5" dirty="0">
                <a:latin typeface="Book Antiqua"/>
                <a:cs typeface="Book Antiqua"/>
              </a:rPr>
              <a:t>(continua)</a:t>
            </a:r>
            <a:endParaRPr sz="280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8480" y="2265628"/>
            <a:ext cx="436017" cy="2516981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z="1400" b="1" dirty="0">
                <a:solidFill>
                  <a:srgbClr val="006699"/>
                </a:solidFill>
                <a:latin typeface="Book Antiqua"/>
                <a:cs typeface="Book Antiqua"/>
              </a:rPr>
              <a:t>V secondaria di secondo grado (grado</a:t>
            </a:r>
            <a:r>
              <a:rPr sz="1400" b="1" spc="-160" dirty="0">
                <a:solidFill>
                  <a:srgbClr val="006699"/>
                </a:solidFill>
                <a:latin typeface="Book Antiqua"/>
                <a:cs typeface="Book Antiqua"/>
              </a:rPr>
              <a:t> </a:t>
            </a:r>
            <a:r>
              <a:rPr sz="1400" b="1" spc="5" dirty="0">
                <a:solidFill>
                  <a:srgbClr val="006699"/>
                </a:solidFill>
                <a:latin typeface="Book Antiqua"/>
                <a:cs typeface="Book Antiqua"/>
              </a:rPr>
              <a:t>13)</a:t>
            </a:r>
            <a:endParaRPr sz="1400">
              <a:latin typeface="Book Antiqua"/>
              <a:cs typeface="Book Antiqua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01025" y="1"/>
            <a:ext cx="942974" cy="8786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43179" y="1099852"/>
            <a:ext cx="7281545" cy="43531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L’insegnamento della Matematica nella scuola secondaria di 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secondo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grado presenta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elementi </a:t>
            </a:r>
            <a:r>
              <a:rPr sz="2000" b="1" spc="-10" dirty="0">
                <a:solidFill>
                  <a:srgbClr val="375F92"/>
                </a:solidFill>
                <a:latin typeface="Book Antiqua"/>
                <a:cs typeface="Book Antiqua"/>
              </a:rPr>
              <a:t>di </a:t>
            </a:r>
            <a:r>
              <a:rPr sz="2000" b="1" spc="-5" dirty="0">
                <a:solidFill>
                  <a:srgbClr val="FF0000"/>
                </a:solidFill>
                <a:latin typeface="Book Antiqua"/>
                <a:cs typeface="Book Antiqua"/>
              </a:rPr>
              <a:t>differenziazione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più  rilevanti rispetto all’Italiano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e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all’Inglese, sia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in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termini </a:t>
            </a:r>
            <a:r>
              <a:rPr sz="2000" b="1" spc="-15" dirty="0">
                <a:solidFill>
                  <a:srgbClr val="375F92"/>
                </a:solidFill>
                <a:latin typeface="Book Antiqua"/>
                <a:cs typeface="Book Antiqua"/>
              </a:rPr>
              <a:t>di  </a:t>
            </a:r>
            <a:r>
              <a:rPr sz="2000" b="1" dirty="0">
                <a:solidFill>
                  <a:srgbClr val="FF0000"/>
                </a:solidFill>
                <a:latin typeface="Book Antiqua"/>
                <a:cs typeface="Book Antiqua"/>
              </a:rPr>
              <a:t>contenuti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sia in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termini di </a:t>
            </a:r>
            <a:r>
              <a:rPr sz="2000" b="1" spc="-5" dirty="0">
                <a:solidFill>
                  <a:srgbClr val="FF0000"/>
                </a:solidFill>
                <a:latin typeface="Book Antiqua"/>
                <a:cs typeface="Book Antiqua"/>
              </a:rPr>
              <a:t>monte</a:t>
            </a:r>
            <a:r>
              <a:rPr sz="2000" b="1" spc="-114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2000" b="1" dirty="0">
                <a:solidFill>
                  <a:srgbClr val="FF0000"/>
                </a:solidFill>
                <a:latin typeface="Book Antiqua"/>
                <a:cs typeface="Book Antiqua"/>
              </a:rPr>
              <a:t>orario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.</a:t>
            </a:r>
            <a:endParaRPr sz="20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Nelle Indicazioni nazionali/Linee guida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sono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stati individuati  gli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elementi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di </a:t>
            </a:r>
            <a:r>
              <a:rPr sz="2000" b="1" i="1" spc="-5" dirty="0">
                <a:solidFill>
                  <a:srgbClr val="375F92"/>
                </a:solidFill>
                <a:latin typeface="Book Antiqua"/>
                <a:cs typeface="Book Antiqua"/>
              </a:rPr>
              <a:t>contenuto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e </a:t>
            </a:r>
            <a:r>
              <a:rPr sz="2000" b="1" spc="-10" dirty="0">
                <a:solidFill>
                  <a:srgbClr val="375F92"/>
                </a:solidFill>
                <a:latin typeface="Book Antiqua"/>
                <a:cs typeface="Book Antiqua"/>
              </a:rPr>
              <a:t>di </a:t>
            </a:r>
            <a:r>
              <a:rPr sz="2000" b="1" i="1" spc="-5" dirty="0">
                <a:solidFill>
                  <a:srgbClr val="375F92"/>
                </a:solidFill>
                <a:latin typeface="Book Antiqua"/>
                <a:cs typeface="Book Antiqua"/>
              </a:rPr>
              <a:t>processo </a:t>
            </a:r>
            <a:r>
              <a:rPr sz="2000" b="1" dirty="0">
                <a:solidFill>
                  <a:srgbClr val="FF0000"/>
                </a:solidFill>
                <a:latin typeface="Book Antiqua"/>
                <a:cs typeface="Book Antiqua"/>
              </a:rPr>
              <a:t>comuni a </a:t>
            </a:r>
            <a:r>
              <a:rPr sz="2000" b="1" spc="-5" dirty="0">
                <a:solidFill>
                  <a:srgbClr val="FF0000"/>
                </a:solidFill>
                <a:latin typeface="Book Antiqua"/>
                <a:cs typeface="Book Antiqua"/>
              </a:rPr>
              <a:t>tutti </a:t>
            </a:r>
            <a:r>
              <a:rPr sz="2000" b="1" spc="-10" dirty="0">
                <a:solidFill>
                  <a:srgbClr val="FF0000"/>
                </a:solidFill>
                <a:latin typeface="Book Antiqua"/>
                <a:cs typeface="Book Antiqua"/>
              </a:rPr>
              <a:t>gli  </a:t>
            </a:r>
            <a:r>
              <a:rPr sz="2000" b="1" dirty="0">
                <a:solidFill>
                  <a:srgbClr val="FF0000"/>
                </a:solidFill>
                <a:latin typeface="Book Antiqua"/>
                <a:cs typeface="Book Antiqua"/>
              </a:rPr>
              <a:t>indirizzi </a:t>
            </a:r>
            <a:r>
              <a:rPr sz="2000" b="1" spc="-5" dirty="0">
                <a:solidFill>
                  <a:srgbClr val="FF0000"/>
                </a:solidFill>
                <a:latin typeface="Book Antiqua"/>
                <a:cs typeface="Book Antiqua"/>
              </a:rPr>
              <a:t>di</a:t>
            </a:r>
            <a:r>
              <a:rPr sz="2000" b="1" spc="-65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2000" b="1" dirty="0">
                <a:solidFill>
                  <a:srgbClr val="FF0000"/>
                </a:solidFill>
                <a:latin typeface="Book Antiqua"/>
                <a:cs typeface="Book Antiqua"/>
              </a:rPr>
              <a:t>studi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.</a:t>
            </a:r>
            <a:endParaRPr sz="20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1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</a:pP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Sono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stati confrontati gli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esiti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delle sperimentazioni condotte 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dal 2014 con quanto previsto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dalle Indicazioni nazionali/Linee  guida per cercare un </a:t>
            </a:r>
            <a:r>
              <a:rPr sz="2000" b="1" i="1" spc="-5" dirty="0">
                <a:solidFill>
                  <a:srgbClr val="FF0000"/>
                </a:solidFill>
                <a:latin typeface="Book Antiqua"/>
                <a:cs typeface="Book Antiqua"/>
              </a:rPr>
              <a:t>riscontro empirico </a:t>
            </a:r>
            <a:r>
              <a:rPr sz="2000" b="1" spc="-5" dirty="0">
                <a:solidFill>
                  <a:srgbClr val="375F92"/>
                </a:solidFill>
                <a:latin typeface="Book Antiqua"/>
                <a:cs typeface="Book Antiqua"/>
              </a:rPr>
              <a:t>tra il curricolo previsto 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e quello</a:t>
            </a:r>
            <a:r>
              <a:rPr sz="2000" b="1" spc="-45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2000" b="1" dirty="0">
                <a:solidFill>
                  <a:srgbClr val="375F92"/>
                </a:solidFill>
                <a:latin typeface="Book Antiqua"/>
                <a:cs typeface="Book Antiqua"/>
              </a:rPr>
              <a:t>insegnato.</a:t>
            </a:r>
            <a:endParaRPr sz="20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63016" y="254318"/>
            <a:ext cx="3850004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0" spc="-5" dirty="0">
                <a:latin typeface="Book Antiqua"/>
                <a:cs typeface="Book Antiqua"/>
              </a:rPr>
              <a:t>La prova di Matematica</a:t>
            </a:r>
            <a:endParaRPr sz="28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8480" y="2265628"/>
            <a:ext cx="436017" cy="2516981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z="1400" b="1" dirty="0">
                <a:solidFill>
                  <a:srgbClr val="006699"/>
                </a:solidFill>
                <a:latin typeface="Book Antiqua"/>
                <a:cs typeface="Book Antiqua"/>
              </a:rPr>
              <a:t>V secondaria di secondo grado (grado</a:t>
            </a:r>
            <a:r>
              <a:rPr sz="1400" b="1" spc="-160" dirty="0">
                <a:solidFill>
                  <a:srgbClr val="006699"/>
                </a:solidFill>
                <a:latin typeface="Book Antiqua"/>
                <a:cs typeface="Book Antiqua"/>
              </a:rPr>
              <a:t> </a:t>
            </a:r>
            <a:r>
              <a:rPr sz="1400" b="1" spc="5" dirty="0">
                <a:solidFill>
                  <a:srgbClr val="006699"/>
                </a:solidFill>
                <a:latin typeface="Book Antiqua"/>
                <a:cs typeface="Book Antiqua"/>
              </a:rPr>
              <a:t>13)</a:t>
            </a:r>
            <a:endParaRPr sz="1400">
              <a:latin typeface="Book Antiqua"/>
              <a:cs typeface="Book Antiqua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01025" y="1"/>
            <a:ext cx="942974" cy="8786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43178" y="913314"/>
            <a:ext cx="7282180" cy="506100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La </a:t>
            </a:r>
            <a:r>
              <a:rPr sz="1400" b="1" spc="-5" dirty="0">
                <a:solidFill>
                  <a:srgbClr val="FF0000"/>
                </a:solidFill>
                <a:latin typeface="Book Antiqua"/>
                <a:cs typeface="Book Antiqua"/>
              </a:rPr>
              <a:t>tipologia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dei</a:t>
            </a:r>
            <a:r>
              <a:rPr sz="1400" b="1" spc="-80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quesiti:</a:t>
            </a:r>
            <a:endParaRPr sz="14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marL="756285" marR="5080" indent="-287020" algn="just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756920" algn="l"/>
              </a:tabLst>
            </a:pP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domande </a:t>
            </a:r>
            <a:r>
              <a:rPr sz="1400" b="1" spc="-10" dirty="0">
                <a:solidFill>
                  <a:srgbClr val="375F92"/>
                </a:solidFill>
                <a:latin typeface="Book Antiqua"/>
                <a:cs typeface="Book Antiqua"/>
              </a:rPr>
              <a:t>di </a:t>
            </a:r>
            <a:r>
              <a:rPr sz="1400" b="1" spc="-10" dirty="0">
                <a:solidFill>
                  <a:srgbClr val="FF0000"/>
                </a:solidFill>
                <a:latin typeface="Book Antiqua"/>
                <a:cs typeface="Book Antiqua"/>
              </a:rPr>
              <a:t>manutenzione </a:t>
            </a:r>
            <a:r>
              <a:rPr sz="1400" b="1" spc="-5" dirty="0">
                <a:solidFill>
                  <a:srgbClr val="FF0000"/>
                </a:solidFill>
                <a:latin typeface="Book Antiqua"/>
                <a:cs typeface="Book Antiqua"/>
              </a:rPr>
              <a:t>(M)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: </a:t>
            </a:r>
            <a:r>
              <a:rPr sz="1400" b="1" spc="-10" dirty="0">
                <a:solidFill>
                  <a:srgbClr val="375F92"/>
                </a:solidFill>
                <a:latin typeface="Book Antiqua"/>
                <a:cs typeface="Book Antiqua"/>
              </a:rPr>
              <a:t>contenuti fondamentali,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in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stretta continuità 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con i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traguardi </a:t>
            </a:r>
            <a:r>
              <a:rPr sz="1400" b="1" spc="-10" dirty="0">
                <a:solidFill>
                  <a:srgbClr val="375F92"/>
                </a:solidFill>
                <a:latin typeface="Book Antiqua"/>
                <a:cs typeface="Book Antiqua"/>
              </a:rPr>
              <a:t>della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scuola secondaria di primo grado (grado 8)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e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del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primo  </a:t>
            </a:r>
            <a:r>
              <a:rPr sz="1400" b="1" spc="-10" dirty="0">
                <a:solidFill>
                  <a:srgbClr val="375F92"/>
                </a:solidFill>
                <a:latin typeface="Book Antiqua"/>
                <a:cs typeface="Book Antiqua"/>
              </a:rPr>
              <a:t>biennio della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scuola secondaria di secondo grado (grado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10).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Esempi: letture </a:t>
            </a:r>
            <a:r>
              <a:rPr sz="1400" b="1" spc="-10" dirty="0">
                <a:solidFill>
                  <a:srgbClr val="375F92"/>
                </a:solidFill>
                <a:latin typeface="Book Antiqua"/>
                <a:cs typeface="Book Antiqua"/>
              </a:rPr>
              <a:t>di 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grafici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e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tabelle,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calcolo </a:t>
            </a:r>
            <a:r>
              <a:rPr sz="1400" b="1" spc="-10" dirty="0">
                <a:solidFill>
                  <a:srgbClr val="375F92"/>
                </a:solidFill>
                <a:latin typeface="Book Antiqua"/>
                <a:cs typeface="Book Antiqua"/>
              </a:rPr>
              <a:t>di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perimetri, aree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e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volumi, percentuali, </a:t>
            </a:r>
            <a:r>
              <a:rPr sz="1400" b="1" spc="-10" dirty="0">
                <a:solidFill>
                  <a:srgbClr val="375F92"/>
                </a:solidFill>
                <a:latin typeface="Book Antiqua"/>
                <a:cs typeface="Book Antiqua"/>
              </a:rPr>
              <a:t>ordini </a:t>
            </a:r>
            <a:r>
              <a:rPr sz="1400" b="1" spc="-20" dirty="0">
                <a:solidFill>
                  <a:srgbClr val="375F92"/>
                </a:solidFill>
                <a:latin typeface="Book Antiqua"/>
                <a:cs typeface="Book Antiqua"/>
              </a:rPr>
              <a:t>di 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grandezza,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relazioni lineari fra grandezze,</a:t>
            </a:r>
            <a:r>
              <a:rPr sz="1400" b="1" spc="-170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ecc.</a:t>
            </a:r>
            <a:endParaRPr sz="14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75F92"/>
              </a:buClr>
              <a:buFont typeface="Wingdings"/>
              <a:buChar char=""/>
            </a:pPr>
            <a:endParaRPr sz="1550">
              <a:latin typeface="Times New Roman"/>
              <a:cs typeface="Times New Roman"/>
            </a:endParaRPr>
          </a:p>
          <a:p>
            <a:pPr marL="756285" marR="5080" indent="-287020" algn="just">
              <a:lnSpc>
                <a:spcPct val="99900"/>
              </a:lnSpc>
              <a:buFont typeface="Wingdings"/>
              <a:buChar char=""/>
              <a:tabLst>
                <a:tab pos="756920" algn="l"/>
              </a:tabLst>
            </a:pP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domande </a:t>
            </a:r>
            <a:r>
              <a:rPr sz="1400" b="1" spc="-10" dirty="0">
                <a:solidFill>
                  <a:srgbClr val="375F92"/>
                </a:solidFill>
                <a:latin typeface="Book Antiqua"/>
                <a:cs typeface="Book Antiqua"/>
              </a:rPr>
              <a:t>di </a:t>
            </a:r>
            <a:r>
              <a:rPr sz="1400" b="1" spc="-5" dirty="0">
                <a:solidFill>
                  <a:srgbClr val="FF0000"/>
                </a:solidFill>
                <a:latin typeface="Book Antiqua"/>
                <a:cs typeface="Book Antiqua"/>
              </a:rPr>
              <a:t>ricontestualizzazione </a:t>
            </a: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sz="1400" b="1" spc="-5" dirty="0">
                <a:solidFill>
                  <a:srgbClr val="FF0000"/>
                </a:solidFill>
                <a:latin typeface="Book Antiqua"/>
                <a:cs typeface="Book Antiqua"/>
              </a:rPr>
              <a:t>R</a:t>
            </a:r>
            <a:r>
              <a:rPr sz="1400" b="1" spc="-5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: </a:t>
            </a:r>
            <a:r>
              <a:rPr sz="1400" b="1" spc="-10" dirty="0">
                <a:solidFill>
                  <a:srgbClr val="375F92"/>
                </a:solidFill>
                <a:latin typeface="Book Antiqua"/>
                <a:cs typeface="Book Antiqua"/>
              </a:rPr>
              <a:t>propongono situazioni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simili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a </a:t>
            </a:r>
            <a:r>
              <a:rPr sz="1400" b="1" spc="-10" dirty="0">
                <a:solidFill>
                  <a:srgbClr val="375F92"/>
                </a:solidFill>
                <a:latin typeface="Book Antiqua"/>
                <a:cs typeface="Book Antiqua"/>
              </a:rPr>
              <a:t>quelle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già  incontrate nel grado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8 o 10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(per </a:t>
            </a:r>
            <a:r>
              <a:rPr sz="1400" b="1" spc="-10" dirty="0">
                <a:solidFill>
                  <a:srgbClr val="375F92"/>
                </a:solidFill>
                <a:latin typeface="Book Antiqua"/>
                <a:cs typeface="Book Antiqua"/>
              </a:rPr>
              <a:t>oggetti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di riferimento, contesti, compiti richiesti, 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ecc.), ma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che richiedono l’acquisizione di </a:t>
            </a:r>
            <a:r>
              <a:rPr sz="1400" b="1" spc="-10" dirty="0">
                <a:solidFill>
                  <a:srgbClr val="375F92"/>
                </a:solidFill>
                <a:latin typeface="Book Antiqua"/>
                <a:cs typeface="Book Antiqua"/>
              </a:rPr>
              <a:t>nuovi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strumenti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e </a:t>
            </a:r>
            <a:r>
              <a:rPr sz="1400" b="1" spc="-10" dirty="0">
                <a:solidFill>
                  <a:srgbClr val="375F92"/>
                </a:solidFill>
                <a:latin typeface="Book Antiqua"/>
                <a:cs typeface="Book Antiqua"/>
              </a:rPr>
              <a:t>nuovi contenuti 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matematici appresi nel corso del secondo biennio. Esempi: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la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geometria 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analitica, i modelli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esponenziali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e logaritmici, le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funzioni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circolari,</a:t>
            </a:r>
            <a:r>
              <a:rPr sz="1400" b="1" spc="-220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ecc.</a:t>
            </a:r>
            <a:endParaRPr sz="14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75F92"/>
              </a:buClr>
              <a:buFont typeface="Wingdings"/>
              <a:buChar char=""/>
            </a:pPr>
            <a:endParaRPr sz="1550">
              <a:latin typeface="Times New Roman"/>
              <a:cs typeface="Times New Roman"/>
            </a:endParaRPr>
          </a:p>
          <a:p>
            <a:pPr marL="756285" marR="5080" indent="-287020" algn="just">
              <a:lnSpc>
                <a:spcPct val="100000"/>
              </a:lnSpc>
              <a:buFont typeface="Wingdings"/>
              <a:buChar char=""/>
              <a:tabLst>
                <a:tab pos="756920" algn="l"/>
              </a:tabLst>
            </a:pP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domande </a:t>
            </a:r>
            <a:r>
              <a:rPr sz="1400" b="1" spc="-10" dirty="0">
                <a:solidFill>
                  <a:srgbClr val="375F92"/>
                </a:solidFill>
                <a:latin typeface="Book Antiqua"/>
                <a:cs typeface="Book Antiqua"/>
              </a:rPr>
              <a:t>di </a:t>
            </a:r>
            <a:r>
              <a:rPr sz="1400" b="1" spc="-5" dirty="0">
                <a:solidFill>
                  <a:srgbClr val="FF0000"/>
                </a:solidFill>
                <a:latin typeface="Book Antiqua"/>
                <a:cs typeface="Book Antiqua"/>
              </a:rPr>
              <a:t>analisi matematica </a:t>
            </a:r>
            <a:r>
              <a:rPr sz="1400" b="1" dirty="0">
                <a:solidFill>
                  <a:srgbClr val="FF0000"/>
                </a:solidFill>
                <a:latin typeface="Book Antiqua"/>
                <a:cs typeface="Book Antiqua"/>
              </a:rPr>
              <a:t>(T)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(versione per </a:t>
            </a:r>
            <a:r>
              <a:rPr sz="1400" b="1" spc="-10" dirty="0">
                <a:solidFill>
                  <a:srgbClr val="375F92"/>
                </a:solidFill>
                <a:latin typeface="Book Antiqua"/>
                <a:cs typeface="Book Antiqua"/>
              </a:rPr>
              <a:t>istituti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tecnici): </a:t>
            </a:r>
            <a:r>
              <a:rPr sz="1400" b="1" spc="-10" dirty="0">
                <a:solidFill>
                  <a:srgbClr val="375F92"/>
                </a:solidFill>
                <a:latin typeface="Book Antiqua"/>
                <a:cs typeface="Book Antiqua"/>
              </a:rPr>
              <a:t>l’insegnamento 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dell’analisi matematica, </a:t>
            </a:r>
            <a:r>
              <a:rPr sz="1400" b="1" spc="-10" dirty="0">
                <a:solidFill>
                  <a:srgbClr val="375F92"/>
                </a:solidFill>
                <a:latin typeface="Book Antiqua"/>
                <a:cs typeface="Book Antiqua"/>
              </a:rPr>
              <a:t>propedeutica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alle discipline professionalizzanti  (economia, elettronica, informatica, costruzioni,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ecc.) è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prevista di </a:t>
            </a:r>
            <a:r>
              <a:rPr sz="1400" b="1" spc="-10" dirty="0">
                <a:solidFill>
                  <a:srgbClr val="375F92"/>
                </a:solidFill>
                <a:latin typeface="Book Antiqua"/>
                <a:cs typeface="Book Antiqua"/>
              </a:rPr>
              <a:t>norma al 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quarto anno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solo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per gli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istituti tecnici (ITE e</a:t>
            </a:r>
            <a:r>
              <a:rPr sz="1400" b="1" spc="-165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ITT)</a:t>
            </a:r>
            <a:endParaRPr sz="14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75F92"/>
              </a:buClr>
              <a:buFont typeface="Wingdings"/>
              <a:buChar char=""/>
            </a:pPr>
            <a:endParaRPr sz="1550">
              <a:latin typeface="Times New Roman"/>
              <a:cs typeface="Times New Roman"/>
            </a:endParaRPr>
          </a:p>
          <a:p>
            <a:pPr marL="756285" marR="5080" indent="-287020" algn="just">
              <a:lnSpc>
                <a:spcPct val="100000"/>
              </a:lnSpc>
              <a:buFont typeface="Wingdings"/>
              <a:buChar char=""/>
              <a:tabLst>
                <a:tab pos="756920" algn="l"/>
              </a:tabLst>
            </a:pP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domande di </a:t>
            </a:r>
            <a:r>
              <a:rPr sz="1400" b="1" spc="-5" dirty="0">
                <a:solidFill>
                  <a:srgbClr val="FF0000"/>
                </a:solidFill>
                <a:latin typeface="Book Antiqua"/>
                <a:cs typeface="Book Antiqua"/>
              </a:rPr>
              <a:t>analisi matematica </a:t>
            </a:r>
            <a:r>
              <a:rPr sz="1400" b="1" dirty="0">
                <a:solidFill>
                  <a:srgbClr val="FF0000"/>
                </a:solidFill>
                <a:latin typeface="Book Antiqua"/>
                <a:cs typeface="Book Antiqua"/>
              </a:rPr>
              <a:t>e </a:t>
            </a:r>
            <a:r>
              <a:rPr sz="1400" b="1" spc="-5" dirty="0">
                <a:solidFill>
                  <a:srgbClr val="FF0000"/>
                </a:solidFill>
                <a:latin typeface="Book Antiqua"/>
                <a:cs typeface="Book Antiqua"/>
              </a:rPr>
              <a:t>di approfondimento contenutistico </a:t>
            </a:r>
            <a:r>
              <a:rPr sz="1400" b="1" spc="-10" dirty="0">
                <a:solidFill>
                  <a:srgbClr val="FF0000"/>
                </a:solidFill>
                <a:latin typeface="Book Antiqua"/>
                <a:cs typeface="Book Antiqua"/>
              </a:rPr>
              <a:t>(LS)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(liceo 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scientifico, </a:t>
            </a:r>
            <a:r>
              <a:rPr sz="1400" b="1" spc="-10" dirty="0">
                <a:solidFill>
                  <a:srgbClr val="375F92"/>
                </a:solidFill>
                <a:latin typeface="Book Antiqua"/>
                <a:cs typeface="Book Antiqua"/>
              </a:rPr>
              <a:t>tutte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le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opzioni): quesiti per </a:t>
            </a:r>
            <a:r>
              <a:rPr sz="1400" b="1" spc="-10" dirty="0">
                <a:solidFill>
                  <a:srgbClr val="375F92"/>
                </a:solidFill>
                <a:latin typeface="Book Antiqua"/>
                <a:cs typeface="Book Antiqua"/>
              </a:rPr>
              <a:t>contenuto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e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livello specifici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e  </a:t>
            </a:r>
            <a:r>
              <a:rPr sz="1400" b="1" spc="-5" dirty="0">
                <a:solidFill>
                  <a:srgbClr val="375F92"/>
                </a:solidFill>
                <a:latin typeface="Book Antiqua"/>
                <a:cs typeface="Book Antiqua"/>
              </a:rPr>
              <a:t>caratterizzanti questo percorso di studi. Esempi: geometria nello spazio, calcolo  delle probabilità,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analisi matematica,</a:t>
            </a:r>
            <a:r>
              <a:rPr sz="1400" b="1" spc="-130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400" b="1" dirty="0">
                <a:solidFill>
                  <a:srgbClr val="375F92"/>
                </a:solidFill>
                <a:latin typeface="Book Antiqua"/>
                <a:cs typeface="Book Antiqua"/>
              </a:rPr>
              <a:t>ecc.</a:t>
            </a:r>
            <a:endParaRPr sz="14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63016" y="254318"/>
            <a:ext cx="559562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0" spc="-5" dirty="0">
                <a:latin typeface="Book Antiqua"/>
                <a:cs typeface="Book Antiqua"/>
              </a:rPr>
              <a:t>La prova di Matematica</a:t>
            </a:r>
            <a:r>
              <a:rPr sz="2800" i="0" spc="25" dirty="0">
                <a:latin typeface="Book Antiqua"/>
                <a:cs typeface="Book Antiqua"/>
              </a:rPr>
              <a:t> </a:t>
            </a:r>
            <a:r>
              <a:rPr sz="2800" i="0" spc="-5" dirty="0">
                <a:latin typeface="Book Antiqua"/>
                <a:cs typeface="Book Antiqua"/>
              </a:rPr>
              <a:t>(continua)</a:t>
            </a:r>
            <a:endParaRPr sz="28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8480" y="2265628"/>
            <a:ext cx="436017" cy="2516981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z="1400" b="1" dirty="0">
                <a:solidFill>
                  <a:srgbClr val="006699"/>
                </a:solidFill>
                <a:latin typeface="Book Antiqua"/>
                <a:cs typeface="Book Antiqua"/>
              </a:rPr>
              <a:t>V secondaria di secondo grado (grado</a:t>
            </a:r>
            <a:r>
              <a:rPr sz="1400" b="1" spc="-160" dirty="0">
                <a:solidFill>
                  <a:srgbClr val="006699"/>
                </a:solidFill>
                <a:latin typeface="Book Antiqua"/>
                <a:cs typeface="Book Antiqua"/>
              </a:rPr>
              <a:t> </a:t>
            </a:r>
            <a:r>
              <a:rPr sz="1400" b="1" spc="5" dirty="0">
                <a:solidFill>
                  <a:srgbClr val="006699"/>
                </a:solidFill>
                <a:latin typeface="Book Antiqua"/>
                <a:cs typeface="Book Antiqua"/>
              </a:rPr>
              <a:t>13)</a:t>
            </a:r>
            <a:endParaRPr sz="1400">
              <a:latin typeface="Book Antiqua"/>
              <a:cs typeface="Book Antiqua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01025" y="1"/>
            <a:ext cx="942974" cy="8786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43179" y="1290256"/>
            <a:ext cx="7281545" cy="35163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Book Antiqua"/>
                <a:cs typeface="Book Antiqua"/>
              </a:rPr>
              <a:t>TRE </a:t>
            </a:r>
            <a:r>
              <a:rPr sz="2400" b="1" dirty="0">
                <a:solidFill>
                  <a:srgbClr val="FF0000"/>
                </a:solidFill>
                <a:latin typeface="Book Antiqua"/>
                <a:cs typeface="Book Antiqua"/>
              </a:rPr>
              <a:t>tipologie </a:t>
            </a:r>
            <a:r>
              <a:rPr sz="2400" b="1" spc="-5" dirty="0">
                <a:solidFill>
                  <a:srgbClr val="375F92"/>
                </a:solidFill>
                <a:latin typeface="Book Antiqua"/>
                <a:cs typeface="Book Antiqua"/>
              </a:rPr>
              <a:t>di</a:t>
            </a:r>
            <a:r>
              <a:rPr sz="2400" b="1" spc="-15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2400" b="1" spc="-5" dirty="0">
                <a:solidFill>
                  <a:srgbClr val="375F92"/>
                </a:solidFill>
                <a:latin typeface="Book Antiqua"/>
                <a:cs typeface="Book Antiqua"/>
              </a:rPr>
              <a:t>prove:</a:t>
            </a:r>
            <a:endParaRPr sz="24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200">
              <a:latin typeface="Times New Roman"/>
              <a:cs typeface="Times New Roman"/>
            </a:endParaRPr>
          </a:p>
          <a:p>
            <a:pPr marL="1040765" marR="5080" indent="-627380">
              <a:lnSpc>
                <a:spcPts val="2870"/>
              </a:lnSpc>
              <a:buAutoNum type="alphaUcPeriod"/>
              <a:tabLst>
                <a:tab pos="1040765" algn="l"/>
                <a:tab pos="1041400" algn="l"/>
                <a:tab pos="1861185" algn="l"/>
                <a:tab pos="2542540" algn="l"/>
                <a:tab pos="4054475" algn="l"/>
                <a:tab pos="4348480" algn="l"/>
                <a:tab pos="5438775" algn="l"/>
              </a:tabLst>
            </a:pPr>
            <a:r>
              <a:rPr sz="2400" b="1" dirty="0">
                <a:solidFill>
                  <a:srgbClr val="375F92"/>
                </a:solidFill>
                <a:latin typeface="Book Antiqua"/>
                <a:cs typeface="Book Antiqua"/>
              </a:rPr>
              <a:t>Licei	</a:t>
            </a:r>
            <a:r>
              <a:rPr sz="2400" b="1" u="heavy" spc="-5" dirty="0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Book Antiqua"/>
                <a:cs typeface="Book Antiqua"/>
              </a:rPr>
              <a:t>no</a:t>
            </a:r>
            <a:r>
              <a:rPr sz="2400" b="1" u="heavy" dirty="0">
                <a:solidFill>
                  <a:srgbClr val="375F92"/>
                </a:solidFill>
                <a:uFill>
                  <a:solidFill>
                    <a:srgbClr val="375F92"/>
                  </a:solidFill>
                </a:uFill>
                <a:latin typeface="Book Antiqua"/>
                <a:cs typeface="Book Antiqua"/>
              </a:rPr>
              <a:t>n</a:t>
            </a:r>
            <a:r>
              <a:rPr sz="2400" b="1" dirty="0">
                <a:solidFill>
                  <a:srgbClr val="375F92"/>
                </a:solidFill>
                <a:latin typeface="Book Antiqua"/>
                <a:cs typeface="Book Antiqua"/>
              </a:rPr>
              <a:t>	sc</a:t>
            </a:r>
            <a:r>
              <a:rPr sz="2400" b="1" spc="5" dirty="0">
                <a:solidFill>
                  <a:srgbClr val="375F92"/>
                </a:solidFill>
                <a:latin typeface="Book Antiqua"/>
                <a:cs typeface="Book Antiqua"/>
              </a:rPr>
              <a:t>i</a:t>
            </a:r>
            <a:r>
              <a:rPr sz="2400" b="1" dirty="0">
                <a:solidFill>
                  <a:srgbClr val="375F92"/>
                </a:solidFill>
                <a:latin typeface="Book Antiqua"/>
                <a:cs typeface="Book Antiqua"/>
              </a:rPr>
              <a:t>e</a:t>
            </a:r>
            <a:r>
              <a:rPr sz="2400" b="1" spc="-15" dirty="0">
                <a:solidFill>
                  <a:srgbClr val="375F92"/>
                </a:solidFill>
                <a:latin typeface="Book Antiqua"/>
                <a:cs typeface="Book Antiqua"/>
              </a:rPr>
              <a:t>n</a:t>
            </a:r>
            <a:r>
              <a:rPr sz="2400" b="1" dirty="0">
                <a:solidFill>
                  <a:srgbClr val="375F92"/>
                </a:solidFill>
                <a:latin typeface="Book Antiqua"/>
                <a:cs typeface="Book Antiqua"/>
              </a:rPr>
              <a:t>t</a:t>
            </a:r>
            <a:r>
              <a:rPr sz="2400" b="1" spc="5" dirty="0">
                <a:solidFill>
                  <a:srgbClr val="375F92"/>
                </a:solidFill>
                <a:latin typeface="Book Antiqua"/>
                <a:cs typeface="Book Antiqua"/>
              </a:rPr>
              <a:t>i</a:t>
            </a:r>
            <a:r>
              <a:rPr sz="2400" b="1" spc="-5" dirty="0">
                <a:solidFill>
                  <a:srgbClr val="375F92"/>
                </a:solidFill>
                <a:latin typeface="Book Antiqua"/>
                <a:cs typeface="Book Antiqua"/>
              </a:rPr>
              <a:t>fic</a:t>
            </a:r>
            <a:r>
              <a:rPr sz="2400" b="1" dirty="0">
                <a:solidFill>
                  <a:srgbClr val="375F92"/>
                </a:solidFill>
                <a:latin typeface="Book Antiqua"/>
                <a:cs typeface="Book Antiqua"/>
              </a:rPr>
              <a:t>i	e	</a:t>
            </a:r>
            <a:r>
              <a:rPr sz="2400" b="1" spc="-5" dirty="0">
                <a:solidFill>
                  <a:srgbClr val="375F92"/>
                </a:solidFill>
                <a:latin typeface="Book Antiqua"/>
                <a:cs typeface="Book Antiqua"/>
              </a:rPr>
              <a:t>Is</a:t>
            </a:r>
            <a:r>
              <a:rPr sz="2400" b="1" spc="5" dirty="0">
                <a:solidFill>
                  <a:srgbClr val="375F92"/>
                </a:solidFill>
                <a:latin typeface="Book Antiqua"/>
                <a:cs typeface="Book Antiqua"/>
              </a:rPr>
              <a:t>t</a:t>
            </a:r>
            <a:r>
              <a:rPr sz="2400" b="1" dirty="0">
                <a:solidFill>
                  <a:srgbClr val="375F92"/>
                </a:solidFill>
                <a:latin typeface="Book Antiqua"/>
                <a:cs typeface="Book Antiqua"/>
              </a:rPr>
              <a:t>ituti	profess</a:t>
            </a:r>
            <a:r>
              <a:rPr sz="2400" b="1" spc="5" dirty="0">
                <a:solidFill>
                  <a:srgbClr val="375F92"/>
                </a:solidFill>
                <a:latin typeface="Book Antiqua"/>
                <a:cs typeface="Book Antiqua"/>
              </a:rPr>
              <a:t>i</a:t>
            </a:r>
            <a:r>
              <a:rPr sz="2400" b="1" spc="-5" dirty="0">
                <a:solidFill>
                  <a:srgbClr val="375F92"/>
                </a:solidFill>
                <a:latin typeface="Book Antiqua"/>
                <a:cs typeface="Book Antiqua"/>
              </a:rPr>
              <a:t>onali  </a:t>
            </a:r>
            <a:r>
              <a:rPr sz="2400" b="1" dirty="0">
                <a:solidFill>
                  <a:srgbClr val="375F92"/>
                </a:solidFill>
                <a:latin typeface="Book Antiqua"/>
                <a:cs typeface="Book Antiqua"/>
              </a:rPr>
              <a:t>con quesiti </a:t>
            </a:r>
            <a:r>
              <a:rPr sz="2400" b="1" i="1" dirty="0">
                <a:solidFill>
                  <a:srgbClr val="375F92"/>
                </a:solidFill>
                <a:latin typeface="Book Antiqua"/>
                <a:cs typeface="Book Antiqua"/>
              </a:rPr>
              <a:t>M </a:t>
            </a:r>
            <a:r>
              <a:rPr sz="2400" b="1" dirty="0">
                <a:solidFill>
                  <a:srgbClr val="375F92"/>
                </a:solidFill>
                <a:latin typeface="Book Antiqua"/>
                <a:cs typeface="Book Antiqua"/>
              </a:rPr>
              <a:t>e</a:t>
            </a:r>
            <a:r>
              <a:rPr sz="2400" b="1" spc="-45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2400" b="1" i="1" dirty="0">
                <a:solidFill>
                  <a:srgbClr val="375F92"/>
                </a:solidFill>
                <a:latin typeface="Book Antiqua"/>
                <a:cs typeface="Book Antiqua"/>
              </a:rPr>
              <a:t>R</a:t>
            </a:r>
            <a:endParaRPr sz="24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75F92"/>
              </a:buClr>
              <a:buFont typeface="Book Antiqua"/>
              <a:buAutoNum type="alphaUcPeriod"/>
            </a:pPr>
            <a:endParaRPr sz="2500">
              <a:latin typeface="Times New Roman"/>
              <a:cs typeface="Times New Roman"/>
            </a:endParaRPr>
          </a:p>
          <a:p>
            <a:pPr marL="1040765" indent="-627380">
              <a:lnSpc>
                <a:spcPct val="100000"/>
              </a:lnSpc>
              <a:buAutoNum type="alphaUcPeriod"/>
              <a:tabLst>
                <a:tab pos="1040765" algn="l"/>
                <a:tab pos="1041400" algn="l"/>
              </a:tabLst>
            </a:pPr>
            <a:r>
              <a:rPr sz="2400" b="1" dirty="0">
                <a:solidFill>
                  <a:srgbClr val="375F92"/>
                </a:solidFill>
                <a:latin typeface="Book Antiqua"/>
                <a:cs typeface="Book Antiqua"/>
              </a:rPr>
              <a:t>Istituti tecnici con quesiti </a:t>
            </a:r>
            <a:r>
              <a:rPr sz="2400" b="1" i="1" dirty="0">
                <a:solidFill>
                  <a:srgbClr val="375F92"/>
                </a:solidFill>
                <a:latin typeface="Book Antiqua"/>
                <a:cs typeface="Book Antiqua"/>
              </a:rPr>
              <a:t>M</a:t>
            </a:r>
            <a:r>
              <a:rPr sz="2400" b="1" dirty="0">
                <a:solidFill>
                  <a:srgbClr val="375F92"/>
                </a:solidFill>
                <a:latin typeface="Book Antiqua"/>
                <a:cs typeface="Book Antiqua"/>
              </a:rPr>
              <a:t>, </a:t>
            </a:r>
            <a:r>
              <a:rPr sz="2400" b="1" i="1" dirty="0">
                <a:solidFill>
                  <a:srgbClr val="375F92"/>
                </a:solidFill>
                <a:latin typeface="Book Antiqua"/>
                <a:cs typeface="Book Antiqua"/>
              </a:rPr>
              <a:t>R </a:t>
            </a:r>
            <a:r>
              <a:rPr sz="2400" b="1" dirty="0">
                <a:solidFill>
                  <a:srgbClr val="375F92"/>
                </a:solidFill>
                <a:latin typeface="Book Antiqua"/>
                <a:cs typeface="Book Antiqua"/>
              </a:rPr>
              <a:t>e</a:t>
            </a:r>
            <a:r>
              <a:rPr sz="2400" b="1" spc="-95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2400" b="1" i="1" dirty="0">
                <a:solidFill>
                  <a:srgbClr val="375F92"/>
                </a:solidFill>
                <a:latin typeface="Book Antiqua"/>
                <a:cs typeface="Book Antiqua"/>
              </a:rPr>
              <a:t>T</a:t>
            </a:r>
            <a:endParaRPr sz="24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375F92"/>
              </a:buClr>
              <a:buFont typeface="Book Antiqua"/>
              <a:buAutoNum type="alphaUcPeriod"/>
            </a:pPr>
            <a:endParaRPr sz="2600">
              <a:latin typeface="Times New Roman"/>
              <a:cs typeface="Times New Roman"/>
            </a:endParaRPr>
          </a:p>
          <a:p>
            <a:pPr marL="1040765" indent="-627380">
              <a:lnSpc>
                <a:spcPts val="2875"/>
              </a:lnSpc>
              <a:buAutoNum type="alphaUcPeriod"/>
              <a:tabLst>
                <a:tab pos="1040765" algn="l"/>
                <a:tab pos="1041400" algn="l"/>
                <a:tab pos="1913255" algn="l"/>
                <a:tab pos="3477260" algn="l"/>
                <a:tab pos="4415790" algn="l"/>
                <a:tab pos="4864100" algn="l"/>
                <a:tab pos="6124575" algn="l"/>
                <a:tab pos="6605905" algn="l"/>
              </a:tabLst>
            </a:pPr>
            <a:r>
              <a:rPr sz="2400" b="1" dirty="0">
                <a:solidFill>
                  <a:srgbClr val="375F92"/>
                </a:solidFill>
                <a:latin typeface="Book Antiqua"/>
                <a:cs typeface="Book Antiqua"/>
              </a:rPr>
              <a:t>Licei	</a:t>
            </a:r>
            <a:r>
              <a:rPr sz="2400" b="1" spc="-5" dirty="0">
                <a:solidFill>
                  <a:srgbClr val="375F92"/>
                </a:solidFill>
                <a:latin typeface="Book Antiqua"/>
                <a:cs typeface="Book Antiqua"/>
              </a:rPr>
              <a:t>scientifici	(tutte	</a:t>
            </a:r>
            <a:r>
              <a:rPr sz="2400" b="1" dirty="0">
                <a:solidFill>
                  <a:srgbClr val="375F92"/>
                </a:solidFill>
                <a:latin typeface="Book Antiqua"/>
                <a:cs typeface="Book Antiqua"/>
              </a:rPr>
              <a:t>le	</a:t>
            </a:r>
            <a:r>
              <a:rPr sz="2400" b="1" spc="-5" dirty="0">
                <a:solidFill>
                  <a:srgbClr val="375F92"/>
                </a:solidFill>
                <a:latin typeface="Book Antiqua"/>
                <a:cs typeface="Book Antiqua"/>
              </a:rPr>
              <a:t>opzioni	di	liceo</a:t>
            </a:r>
            <a:endParaRPr sz="2400">
              <a:latin typeface="Book Antiqua"/>
              <a:cs typeface="Book Antiqua"/>
            </a:endParaRPr>
          </a:p>
          <a:p>
            <a:pPr marL="1040765">
              <a:lnSpc>
                <a:spcPts val="2875"/>
              </a:lnSpc>
            </a:pPr>
            <a:r>
              <a:rPr sz="2400" b="1" spc="-5" dirty="0">
                <a:solidFill>
                  <a:srgbClr val="375F92"/>
                </a:solidFill>
                <a:latin typeface="Book Antiqua"/>
                <a:cs typeface="Book Antiqua"/>
              </a:rPr>
              <a:t>scientifico) </a:t>
            </a:r>
            <a:r>
              <a:rPr sz="2400" b="1" dirty="0">
                <a:solidFill>
                  <a:srgbClr val="375F92"/>
                </a:solidFill>
                <a:latin typeface="Book Antiqua"/>
                <a:cs typeface="Book Antiqua"/>
              </a:rPr>
              <a:t>con quesiti </a:t>
            </a:r>
            <a:r>
              <a:rPr sz="2400" b="1" i="1" dirty="0">
                <a:solidFill>
                  <a:srgbClr val="375F92"/>
                </a:solidFill>
                <a:latin typeface="Book Antiqua"/>
                <a:cs typeface="Book Antiqua"/>
              </a:rPr>
              <a:t>M</a:t>
            </a:r>
            <a:r>
              <a:rPr sz="2400" b="1" dirty="0">
                <a:solidFill>
                  <a:srgbClr val="375F92"/>
                </a:solidFill>
                <a:latin typeface="Book Antiqua"/>
                <a:cs typeface="Book Antiqua"/>
              </a:rPr>
              <a:t>, </a:t>
            </a:r>
            <a:r>
              <a:rPr sz="2400" b="1" i="1" dirty="0">
                <a:solidFill>
                  <a:srgbClr val="375F92"/>
                </a:solidFill>
                <a:latin typeface="Book Antiqua"/>
                <a:cs typeface="Book Antiqua"/>
              </a:rPr>
              <a:t>R </a:t>
            </a:r>
            <a:r>
              <a:rPr sz="2400" b="1" dirty="0">
                <a:solidFill>
                  <a:srgbClr val="375F92"/>
                </a:solidFill>
                <a:latin typeface="Book Antiqua"/>
                <a:cs typeface="Book Antiqua"/>
              </a:rPr>
              <a:t>e</a:t>
            </a:r>
            <a:r>
              <a:rPr sz="2400" b="1" spc="-60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2400" b="1" i="1" spc="-5" dirty="0">
                <a:solidFill>
                  <a:srgbClr val="375F92"/>
                </a:solidFill>
                <a:latin typeface="Book Antiqua"/>
                <a:cs typeface="Book Antiqua"/>
              </a:rPr>
              <a:t>LS</a:t>
            </a:r>
            <a:endParaRPr sz="24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63016" y="254318"/>
            <a:ext cx="559562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0" spc="-5" dirty="0">
                <a:latin typeface="Book Antiqua"/>
                <a:cs typeface="Book Antiqua"/>
              </a:rPr>
              <a:t>La prova di Matematica</a:t>
            </a:r>
            <a:r>
              <a:rPr sz="2800" i="0" spc="25" dirty="0">
                <a:latin typeface="Book Antiqua"/>
                <a:cs typeface="Book Antiqua"/>
              </a:rPr>
              <a:t> </a:t>
            </a:r>
            <a:r>
              <a:rPr sz="2800" i="0" spc="-5" dirty="0">
                <a:latin typeface="Book Antiqua"/>
                <a:cs typeface="Book Antiqua"/>
              </a:rPr>
              <a:t>(continua)</a:t>
            </a:r>
            <a:endParaRPr sz="28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8480" y="2265628"/>
            <a:ext cx="436017" cy="2516981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z="1400" b="1" dirty="0">
                <a:solidFill>
                  <a:srgbClr val="006699"/>
                </a:solidFill>
                <a:latin typeface="Book Antiqua"/>
                <a:cs typeface="Book Antiqua"/>
              </a:rPr>
              <a:t>V secondaria di secondo grado (grado</a:t>
            </a:r>
            <a:r>
              <a:rPr sz="1400" b="1" spc="-160" dirty="0">
                <a:solidFill>
                  <a:srgbClr val="006699"/>
                </a:solidFill>
                <a:latin typeface="Book Antiqua"/>
                <a:cs typeface="Book Antiqua"/>
              </a:rPr>
              <a:t> </a:t>
            </a:r>
            <a:r>
              <a:rPr sz="1400" b="1" spc="5" dirty="0">
                <a:solidFill>
                  <a:srgbClr val="006699"/>
                </a:solidFill>
                <a:latin typeface="Book Antiqua"/>
                <a:cs typeface="Book Antiqua"/>
              </a:rPr>
              <a:t>13)</a:t>
            </a:r>
            <a:endParaRPr sz="1400">
              <a:latin typeface="Book Antiqua"/>
              <a:cs typeface="Book Antiqua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01025" y="1"/>
            <a:ext cx="942974" cy="8786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3768" y="750151"/>
            <a:ext cx="7994650" cy="47904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La </a:t>
            </a:r>
            <a:r>
              <a:rPr sz="1600" b="1" spc="-10" dirty="0">
                <a:solidFill>
                  <a:srgbClr val="FF0000"/>
                </a:solidFill>
                <a:latin typeface="Book Antiqua"/>
                <a:cs typeface="Book Antiqua"/>
              </a:rPr>
              <a:t>struttura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della prova di Matematica del grado</a:t>
            </a:r>
            <a:r>
              <a:rPr sz="1600" b="1" spc="125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13:</a:t>
            </a:r>
            <a:endParaRPr sz="16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Wingdings"/>
              <a:buChar char=""/>
              <a:tabLst>
                <a:tab pos="756920" algn="l"/>
              </a:tabLst>
            </a:pP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DURATA:</a:t>
            </a:r>
            <a:endParaRPr sz="1600">
              <a:latin typeface="Book Antiqua"/>
              <a:cs typeface="Book Antiqua"/>
            </a:endParaRPr>
          </a:p>
          <a:p>
            <a:pPr marL="1262380" lvl="1" indent="-335280">
              <a:lnSpc>
                <a:spcPct val="100000"/>
              </a:lnSpc>
              <a:spcBef>
                <a:spcPts val="600"/>
              </a:spcBef>
              <a:buClr>
                <a:srgbClr val="375F92"/>
              </a:buClr>
              <a:buFont typeface="Wingdings"/>
              <a:buChar char=""/>
              <a:tabLst>
                <a:tab pos="1261745" algn="l"/>
                <a:tab pos="1262380" algn="l"/>
              </a:tabLst>
            </a:pPr>
            <a:r>
              <a:rPr sz="1600" b="1" dirty="0">
                <a:solidFill>
                  <a:srgbClr val="FF0000"/>
                </a:solidFill>
                <a:latin typeface="Book Antiqua"/>
                <a:cs typeface="Book Antiqua"/>
              </a:rPr>
              <a:t>120 </a:t>
            </a:r>
            <a:r>
              <a:rPr sz="1600" b="1" spc="-10" dirty="0">
                <a:solidFill>
                  <a:srgbClr val="FF0000"/>
                </a:solidFill>
                <a:latin typeface="Book Antiqua"/>
                <a:cs typeface="Book Antiqua"/>
              </a:rPr>
              <a:t>minuti </a:t>
            </a: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(prova</a:t>
            </a:r>
            <a:r>
              <a:rPr sz="1600" b="1" spc="60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standard)</a:t>
            </a:r>
            <a:endParaRPr sz="1600">
              <a:latin typeface="Book Antiqua"/>
              <a:cs typeface="Book Antiqua"/>
            </a:endParaRPr>
          </a:p>
          <a:p>
            <a:pPr marL="1262380" lvl="1" indent="-335280">
              <a:lnSpc>
                <a:spcPct val="100000"/>
              </a:lnSpc>
              <a:spcBef>
                <a:spcPts val="605"/>
              </a:spcBef>
              <a:buClr>
                <a:srgbClr val="375F92"/>
              </a:buClr>
              <a:buFont typeface="Wingdings"/>
              <a:buChar char=""/>
              <a:tabLst>
                <a:tab pos="1261745" algn="l"/>
                <a:tab pos="1262380" algn="l"/>
              </a:tabLst>
            </a:pP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135 </a:t>
            </a:r>
            <a:r>
              <a:rPr sz="1600" b="1" spc="-10" dirty="0">
                <a:solidFill>
                  <a:srgbClr val="FF0000"/>
                </a:solidFill>
                <a:latin typeface="Book Antiqua"/>
                <a:cs typeface="Book Antiqua"/>
              </a:rPr>
              <a:t>minuti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(prova con tempo </a:t>
            </a: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aggiuntivo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per allievi disabili o con</a:t>
            </a:r>
            <a:r>
              <a:rPr sz="1600" b="1" spc="229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DSA)</a:t>
            </a:r>
            <a:endParaRPr sz="1600">
              <a:latin typeface="Book Antiqua"/>
              <a:cs typeface="Book Antiqua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375F92"/>
              </a:buClr>
              <a:buFont typeface="Wingdings"/>
              <a:buChar char=""/>
            </a:pPr>
            <a:endParaRPr sz="205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Wingdings"/>
              <a:buChar char=""/>
              <a:tabLst>
                <a:tab pos="756920" algn="l"/>
              </a:tabLst>
            </a:pP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PROVE (35-40 domande per </a:t>
            </a: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ogni</a:t>
            </a:r>
            <a:r>
              <a:rPr sz="1600" b="1" spc="60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tipologia):</a:t>
            </a:r>
            <a:endParaRPr sz="16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75F92"/>
              </a:buClr>
              <a:buFont typeface="Wingdings"/>
              <a:buChar char=""/>
            </a:pPr>
            <a:endParaRPr sz="1550">
              <a:latin typeface="Times New Roman"/>
              <a:cs typeface="Times New Roman"/>
            </a:endParaRPr>
          </a:p>
          <a:p>
            <a:pPr marL="1213485" lvl="1" indent="-286385">
              <a:lnSpc>
                <a:spcPct val="100000"/>
              </a:lnSpc>
              <a:buFont typeface="Wingdings"/>
              <a:buChar char=""/>
              <a:tabLst>
                <a:tab pos="1213485" algn="l"/>
                <a:tab pos="1214120" algn="l"/>
              </a:tabLst>
            </a:pP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Tipologia </a:t>
            </a: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A: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M+R</a:t>
            </a:r>
            <a:r>
              <a:rPr sz="1600" b="1" spc="40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(100%)</a:t>
            </a:r>
            <a:endParaRPr sz="1600">
              <a:latin typeface="Book Antiqua"/>
              <a:cs typeface="Book Antiqua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375F92"/>
              </a:buClr>
              <a:buFont typeface="Wingdings"/>
              <a:buChar char=""/>
            </a:pPr>
            <a:endParaRPr sz="1550">
              <a:latin typeface="Times New Roman"/>
              <a:cs typeface="Times New Roman"/>
            </a:endParaRPr>
          </a:p>
          <a:p>
            <a:pPr marL="1213485" lvl="1" indent="-286385">
              <a:lnSpc>
                <a:spcPct val="100000"/>
              </a:lnSpc>
              <a:buFont typeface="Wingdings"/>
              <a:buChar char=""/>
              <a:tabLst>
                <a:tab pos="1213485" algn="l"/>
                <a:tab pos="1214120" algn="l"/>
              </a:tabLst>
            </a:pP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Tipologia B: M+R (80%), T</a:t>
            </a:r>
            <a:r>
              <a:rPr sz="1600" b="1" spc="30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(20%)</a:t>
            </a:r>
            <a:endParaRPr sz="1600">
              <a:latin typeface="Book Antiqua"/>
              <a:cs typeface="Book Antiqua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lr>
                <a:srgbClr val="375F92"/>
              </a:buClr>
              <a:buFont typeface="Wingdings"/>
              <a:buChar char=""/>
            </a:pPr>
            <a:endParaRPr sz="1550">
              <a:latin typeface="Times New Roman"/>
              <a:cs typeface="Times New Roman"/>
            </a:endParaRPr>
          </a:p>
          <a:p>
            <a:pPr marL="1213485" lvl="1" indent="-286385">
              <a:lnSpc>
                <a:spcPct val="100000"/>
              </a:lnSpc>
              <a:buFont typeface="Wingdings"/>
              <a:buChar char=""/>
              <a:tabLst>
                <a:tab pos="1213485" algn="l"/>
                <a:tab pos="1214120" algn="l"/>
              </a:tabLst>
            </a:pP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Tipologia C: M+R (80%), LS</a:t>
            </a:r>
            <a:r>
              <a:rPr sz="1600" b="1" spc="40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(20%)</a:t>
            </a:r>
            <a:endParaRPr sz="1600">
              <a:latin typeface="Book Antiqua"/>
              <a:cs typeface="Book Antiqua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375F92"/>
              </a:buClr>
              <a:buFont typeface="Wingdings"/>
              <a:buChar char=""/>
            </a:pPr>
            <a:endParaRPr sz="1550">
              <a:latin typeface="Times New Roman"/>
              <a:cs typeface="Times New Roman"/>
            </a:endParaRPr>
          </a:p>
          <a:p>
            <a:pPr marL="756285" marR="5080" indent="-286385" algn="just">
              <a:lnSpc>
                <a:spcPct val="100000"/>
              </a:lnSpc>
              <a:buFont typeface="Wingdings"/>
              <a:buChar char=""/>
              <a:tabLst>
                <a:tab pos="756920" algn="l"/>
              </a:tabLst>
            </a:pP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ESITI 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(in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base 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all’art. 21,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c. 2 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del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D. Lgs. n. 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62/2017):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su 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scala 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unica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articolata 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in </a:t>
            </a:r>
            <a:r>
              <a:rPr sz="1600" b="1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1600" b="1" spc="-5" dirty="0">
                <a:solidFill>
                  <a:srgbClr val="FF0000"/>
                </a:solidFill>
                <a:latin typeface="Book Antiqua"/>
                <a:cs typeface="Book Antiqua"/>
              </a:rPr>
              <a:t>5 </a:t>
            </a:r>
            <a:r>
              <a:rPr sz="1600" b="1" dirty="0">
                <a:solidFill>
                  <a:srgbClr val="FF0000"/>
                </a:solidFill>
                <a:latin typeface="Book Antiqua"/>
                <a:cs typeface="Book Antiqua"/>
              </a:rPr>
              <a:t>livelli descrittivi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più un ulteriore livello per individuare 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gli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allievi che non  raggiungono 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il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primo livello 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(gli esiti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saranno </a:t>
            </a:r>
            <a:r>
              <a:rPr sz="1600" b="1" dirty="0">
                <a:solidFill>
                  <a:srgbClr val="375F92"/>
                </a:solidFill>
                <a:latin typeface="Book Antiqua"/>
                <a:cs typeface="Book Antiqua"/>
              </a:rPr>
              <a:t>restituiti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mediante </a:t>
            </a: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una</a:t>
            </a:r>
            <a:r>
              <a:rPr sz="1600" b="1" spc="-10" dirty="0">
                <a:solidFill>
                  <a:srgbClr val="0000FF"/>
                </a:solidFill>
                <a:latin typeface="Book Antiqua"/>
                <a:cs typeface="Book Antiqua"/>
              </a:rPr>
              <a:t> </a:t>
            </a:r>
            <a:r>
              <a:rPr sz="1600" b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Book Antiqua"/>
                <a:cs typeface="Book Antiqua"/>
                <a:hlinkClick r:id="rId3"/>
              </a:rPr>
              <a:t>scheda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 con </a:t>
            </a: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una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struttura analoga a </a:t>
            </a:r>
            <a:r>
              <a:rPr sz="1600" b="1" spc="-10" dirty="0">
                <a:solidFill>
                  <a:srgbClr val="375F92"/>
                </a:solidFill>
                <a:latin typeface="Book Antiqua"/>
                <a:cs typeface="Book Antiqua"/>
              </a:rPr>
              <a:t>quella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per la III secondaria di primo</a:t>
            </a:r>
            <a:r>
              <a:rPr sz="1600" b="1" spc="210" dirty="0">
                <a:solidFill>
                  <a:srgbClr val="375F92"/>
                </a:solidFill>
                <a:latin typeface="Book Antiqua"/>
                <a:cs typeface="Book Antiqua"/>
              </a:rPr>
              <a:t> </a:t>
            </a:r>
            <a:r>
              <a:rPr sz="1600" b="1" spc="-5" dirty="0">
                <a:solidFill>
                  <a:srgbClr val="375F92"/>
                </a:solidFill>
                <a:latin typeface="Book Antiqua"/>
                <a:cs typeface="Book Antiqua"/>
              </a:rPr>
              <a:t>grado)</a:t>
            </a:r>
            <a:endParaRPr sz="16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63016" y="254318"/>
            <a:ext cx="559562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i="0" spc="-5" dirty="0">
                <a:latin typeface="Book Antiqua"/>
                <a:cs typeface="Book Antiqua"/>
              </a:rPr>
              <a:t>La prova di Matematica</a:t>
            </a:r>
            <a:r>
              <a:rPr sz="2800" i="0" spc="30" dirty="0">
                <a:latin typeface="Book Antiqua"/>
                <a:cs typeface="Book Antiqua"/>
              </a:rPr>
              <a:t> </a:t>
            </a:r>
            <a:r>
              <a:rPr sz="2800" i="0" spc="-5" dirty="0">
                <a:latin typeface="Book Antiqua"/>
                <a:cs typeface="Book Antiqua"/>
              </a:rPr>
              <a:t>(continua)</a:t>
            </a:r>
            <a:endParaRPr sz="28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8480" y="2265628"/>
            <a:ext cx="436017" cy="2516981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z="1400" b="1" dirty="0">
                <a:solidFill>
                  <a:srgbClr val="006699"/>
                </a:solidFill>
                <a:latin typeface="Book Antiqua"/>
                <a:cs typeface="Book Antiqua"/>
              </a:rPr>
              <a:t>V secondaria di secondo grado (grado</a:t>
            </a:r>
            <a:r>
              <a:rPr sz="1400" b="1" spc="-160" dirty="0">
                <a:solidFill>
                  <a:srgbClr val="006699"/>
                </a:solidFill>
                <a:latin typeface="Book Antiqua"/>
                <a:cs typeface="Book Antiqua"/>
              </a:rPr>
              <a:t> </a:t>
            </a:r>
            <a:r>
              <a:rPr sz="1400" b="1" spc="5" dirty="0">
                <a:solidFill>
                  <a:srgbClr val="006699"/>
                </a:solidFill>
                <a:latin typeface="Book Antiqua"/>
                <a:cs typeface="Book Antiqua"/>
              </a:rPr>
              <a:t>13)</a:t>
            </a:r>
            <a:endParaRPr sz="1400">
              <a:latin typeface="Book Antiqua"/>
              <a:cs typeface="Book Antiqu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70" y="1136726"/>
            <a:ext cx="2964815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27685" algn="l"/>
                <a:tab pos="2526030" algn="l"/>
              </a:tabLst>
            </a:pPr>
            <a:r>
              <a:rPr sz="2600" spc="-10" dirty="0">
                <a:solidFill>
                  <a:srgbClr val="30B6FC"/>
                </a:solidFill>
                <a:latin typeface="Candara"/>
                <a:cs typeface="Candara"/>
              </a:rPr>
              <a:t>a</a:t>
            </a:r>
            <a:r>
              <a:rPr sz="2600" dirty="0">
                <a:solidFill>
                  <a:srgbClr val="30B6FC"/>
                </a:solidFill>
                <a:latin typeface="Candara"/>
                <a:cs typeface="Candara"/>
              </a:rPr>
              <a:t>)	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comp</a:t>
            </a:r>
            <a:r>
              <a:rPr sz="2600" spc="-20" dirty="0">
                <a:solidFill>
                  <a:srgbClr val="073D86"/>
                </a:solidFill>
                <a:latin typeface="Candara"/>
                <a:cs typeface="Candara"/>
              </a:rPr>
              <a:t>i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me</a:t>
            </a:r>
            <a:r>
              <a:rPr sz="2600" spc="-15" dirty="0">
                <a:solidFill>
                  <a:srgbClr val="073D86"/>
                </a:solidFill>
                <a:latin typeface="Candara"/>
                <a:cs typeface="Candara"/>
              </a:rPr>
              <a:t>n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to	</a:t>
            </a:r>
            <a:r>
              <a:rPr sz="2600" spc="-10" dirty="0">
                <a:solidFill>
                  <a:srgbClr val="073D86"/>
                </a:solidFill>
                <a:latin typeface="Candara"/>
                <a:cs typeface="Candara"/>
              </a:rPr>
              <a:t>del</a:t>
            </a:r>
            <a:endParaRPr sz="2600">
              <a:latin typeface="Candara"/>
              <a:cs typeface="Candar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31184" y="1136726"/>
            <a:ext cx="5241290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400935" algn="l"/>
                <a:tab pos="3321050" algn="l"/>
                <a:tab pos="3790950" algn="l"/>
                <a:tab pos="4457065" algn="l"/>
              </a:tabLst>
            </a:pP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</a:t>
            </a:r>
            <a:r>
              <a:rPr sz="2600" spc="-15" dirty="0">
                <a:solidFill>
                  <a:srgbClr val="073D86"/>
                </a:solidFill>
                <a:latin typeface="Candara"/>
                <a:cs typeface="Candara"/>
              </a:rPr>
              <a:t>i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ci</a:t>
            </a:r>
            <a:r>
              <a:rPr sz="2600" spc="-15" dirty="0">
                <a:solidFill>
                  <a:srgbClr val="073D86"/>
                </a:solidFill>
                <a:latin typeface="Candara"/>
                <a:cs typeface="Candara"/>
              </a:rPr>
              <a:t>a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nnoves</a:t>
            </a:r>
            <a:r>
              <a:rPr sz="2600" spc="-25" dirty="0">
                <a:solidFill>
                  <a:srgbClr val="073D86"/>
                </a:solidFill>
                <a:latin typeface="Candara"/>
                <a:cs typeface="Candara"/>
              </a:rPr>
              <a:t>i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mo	anno	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i	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et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à	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e</a:t>
            </a:r>
            <a:r>
              <a:rPr sz="2600" spc="5" dirty="0">
                <a:solidFill>
                  <a:srgbClr val="073D86"/>
                </a:solidFill>
                <a:latin typeface="Candara"/>
                <a:cs typeface="Candara"/>
              </a:rPr>
              <a:t>n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tro</a:t>
            </a:r>
            <a:endParaRPr sz="2600">
              <a:latin typeface="Candara"/>
              <a:cs typeface="Candar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527685" marR="8255">
              <a:lnSpc>
                <a:spcPts val="2500"/>
              </a:lnSpc>
              <a:spcBef>
                <a:spcPts val="705"/>
              </a:spcBef>
              <a:tabLst>
                <a:tab pos="1536700" algn="l"/>
                <a:tab pos="2526030" algn="l"/>
                <a:tab pos="2921000" algn="l"/>
                <a:tab pos="3460115" algn="l"/>
                <a:tab pos="3813810" algn="l"/>
                <a:tab pos="4862830" algn="l"/>
                <a:tab pos="6074410" algn="l"/>
                <a:tab pos="6386830" algn="l"/>
              </a:tabLst>
            </a:pPr>
            <a:r>
              <a:rPr dirty="0"/>
              <a:t>l'anno	so</a:t>
            </a:r>
            <a:r>
              <a:rPr spc="-15" dirty="0"/>
              <a:t>l</a:t>
            </a:r>
            <a:r>
              <a:rPr dirty="0"/>
              <a:t>are	</a:t>
            </a:r>
            <a:r>
              <a:rPr spc="-5" dirty="0"/>
              <a:t>i</a:t>
            </a:r>
            <a:r>
              <a:rPr dirty="0"/>
              <a:t>n	cui	si	svolge	</a:t>
            </a:r>
            <a:r>
              <a:rPr spc="-10" dirty="0"/>
              <a:t>l</a:t>
            </a:r>
            <a:r>
              <a:rPr spc="-5" dirty="0"/>
              <a:t>'es</a:t>
            </a:r>
            <a:r>
              <a:rPr spc="-15" dirty="0"/>
              <a:t>a</a:t>
            </a:r>
            <a:r>
              <a:rPr dirty="0"/>
              <a:t>me	e	</a:t>
            </a:r>
            <a:r>
              <a:rPr spc="-5" dirty="0"/>
              <a:t>d</a:t>
            </a:r>
            <a:r>
              <a:rPr spc="-10" dirty="0"/>
              <a:t>i</a:t>
            </a:r>
            <a:r>
              <a:rPr dirty="0"/>
              <a:t>m</a:t>
            </a:r>
            <a:r>
              <a:rPr spc="-15" dirty="0"/>
              <a:t>o</a:t>
            </a:r>
            <a:r>
              <a:rPr dirty="0"/>
              <a:t>straz</a:t>
            </a:r>
            <a:r>
              <a:rPr spc="-25" dirty="0"/>
              <a:t>i</a:t>
            </a:r>
            <a:r>
              <a:rPr dirty="0"/>
              <a:t>one  </a:t>
            </a:r>
            <a:r>
              <a:rPr spc="-5" dirty="0"/>
              <a:t>dell’adempimento </a:t>
            </a:r>
            <a:r>
              <a:rPr dirty="0"/>
              <a:t>all'obbligo </a:t>
            </a:r>
            <a:r>
              <a:rPr spc="-5" dirty="0"/>
              <a:t>di</a:t>
            </a:r>
            <a:r>
              <a:rPr spc="-50" dirty="0"/>
              <a:t> </a:t>
            </a:r>
            <a:r>
              <a:rPr dirty="0"/>
              <a:t>istruzione;</a:t>
            </a:r>
          </a:p>
          <a:p>
            <a:pPr marL="527685" marR="5080" indent="-514984" algn="just">
              <a:lnSpc>
                <a:spcPct val="80000"/>
              </a:lnSpc>
              <a:spcBef>
                <a:spcPts val="640"/>
              </a:spcBef>
              <a:buClr>
                <a:srgbClr val="30B6FC"/>
              </a:buClr>
              <a:buAutoNum type="alphaLcParenR" startAt="2"/>
              <a:tabLst>
                <a:tab pos="528320" algn="l"/>
              </a:tabLst>
            </a:pPr>
            <a:r>
              <a:rPr dirty="0"/>
              <a:t>possesso </a:t>
            </a:r>
            <a:r>
              <a:rPr spc="-5" dirty="0"/>
              <a:t>del </a:t>
            </a:r>
            <a:r>
              <a:rPr dirty="0"/>
              <a:t>diploma </a:t>
            </a:r>
            <a:r>
              <a:rPr spc="-5" dirty="0"/>
              <a:t>di scuola </a:t>
            </a:r>
            <a:r>
              <a:rPr dirty="0"/>
              <a:t>secondaria </a:t>
            </a:r>
            <a:r>
              <a:rPr spc="-5" dirty="0"/>
              <a:t>di </a:t>
            </a:r>
            <a:r>
              <a:rPr dirty="0"/>
              <a:t>primo  </a:t>
            </a:r>
            <a:r>
              <a:rPr spc="-5" dirty="0"/>
              <a:t>grado da </a:t>
            </a:r>
            <a:r>
              <a:rPr dirty="0"/>
              <a:t>un </a:t>
            </a:r>
            <a:r>
              <a:rPr spc="-5" dirty="0"/>
              <a:t>numero di anni almeno </a:t>
            </a:r>
            <a:r>
              <a:rPr dirty="0"/>
              <a:t>pari a </a:t>
            </a:r>
            <a:r>
              <a:rPr spc="-5" dirty="0"/>
              <a:t>quello </a:t>
            </a:r>
            <a:r>
              <a:rPr spc="-10" dirty="0"/>
              <a:t>della  </a:t>
            </a:r>
            <a:r>
              <a:rPr spc="-5" dirty="0"/>
              <a:t>durata del </a:t>
            </a:r>
            <a:r>
              <a:rPr dirty="0"/>
              <a:t>corso prescelto, indipendentemente</a:t>
            </a:r>
            <a:r>
              <a:rPr spc="-40" dirty="0"/>
              <a:t> </a:t>
            </a:r>
            <a:r>
              <a:rPr spc="-5" dirty="0"/>
              <a:t>dall'età;</a:t>
            </a:r>
          </a:p>
          <a:p>
            <a:pPr marL="527685" marR="6350" indent="-514984" algn="just">
              <a:lnSpc>
                <a:spcPct val="79900"/>
              </a:lnSpc>
              <a:spcBef>
                <a:spcPts val="625"/>
              </a:spcBef>
              <a:buClr>
                <a:srgbClr val="30B6FC"/>
              </a:buClr>
              <a:buAutoNum type="alphaLcParenR" startAt="2"/>
              <a:tabLst>
                <a:tab pos="528320" algn="l"/>
              </a:tabLst>
            </a:pPr>
            <a:r>
              <a:rPr dirty="0"/>
              <a:t>possesso </a:t>
            </a:r>
            <a:r>
              <a:rPr spc="-5" dirty="0"/>
              <a:t>di </a:t>
            </a:r>
            <a:r>
              <a:rPr dirty="0"/>
              <a:t>titolo </a:t>
            </a:r>
            <a:r>
              <a:rPr spc="-5" dirty="0"/>
              <a:t>conseguito al </a:t>
            </a:r>
            <a:r>
              <a:rPr dirty="0"/>
              <a:t>termine </a:t>
            </a:r>
            <a:r>
              <a:rPr spc="-5" dirty="0"/>
              <a:t>di un corso di  </a:t>
            </a:r>
            <a:r>
              <a:rPr dirty="0"/>
              <a:t>studio </a:t>
            </a:r>
            <a:r>
              <a:rPr spc="-5" dirty="0"/>
              <a:t>di </a:t>
            </a:r>
            <a:r>
              <a:rPr dirty="0"/>
              <a:t>istruzione </a:t>
            </a:r>
            <a:r>
              <a:rPr spc="-5" dirty="0"/>
              <a:t>secondaria di secondo grado </a:t>
            </a:r>
            <a:r>
              <a:rPr spc="-10" dirty="0"/>
              <a:t>di  </a:t>
            </a:r>
            <a:r>
              <a:rPr spc="-5" dirty="0"/>
              <a:t>durata</a:t>
            </a:r>
            <a:r>
              <a:rPr spc="550" dirty="0"/>
              <a:t> </a:t>
            </a:r>
            <a:r>
              <a:rPr dirty="0"/>
              <a:t>almeno </a:t>
            </a:r>
            <a:r>
              <a:rPr spc="-5" dirty="0"/>
              <a:t>quadriennale  del  </a:t>
            </a:r>
            <a:r>
              <a:rPr dirty="0"/>
              <a:t>previgente  </a:t>
            </a:r>
            <a:r>
              <a:rPr spc="-5" dirty="0"/>
              <a:t>ordinamento </a:t>
            </a:r>
            <a:r>
              <a:rPr dirty="0"/>
              <a:t>o </a:t>
            </a:r>
            <a:r>
              <a:rPr spc="-5" dirty="0"/>
              <a:t>possesso di diploma professionale </a:t>
            </a:r>
            <a:r>
              <a:rPr spc="-20" dirty="0"/>
              <a:t>di  </a:t>
            </a:r>
            <a:r>
              <a:rPr dirty="0"/>
              <a:t>tecnico </a:t>
            </a:r>
            <a:r>
              <a:rPr spc="-5" dirty="0"/>
              <a:t>di </a:t>
            </a:r>
            <a:r>
              <a:rPr dirty="0"/>
              <a:t>cui </a:t>
            </a:r>
            <a:r>
              <a:rPr spc="-5" dirty="0"/>
              <a:t>all'articolo </a:t>
            </a:r>
            <a:r>
              <a:rPr spc="-10" dirty="0"/>
              <a:t>15 </a:t>
            </a:r>
            <a:r>
              <a:rPr spc="-5" dirty="0"/>
              <a:t>del decreto </a:t>
            </a:r>
            <a:r>
              <a:rPr dirty="0"/>
              <a:t>legislativo </a:t>
            </a:r>
            <a:r>
              <a:rPr spc="-15" dirty="0"/>
              <a:t>17  </a:t>
            </a:r>
            <a:r>
              <a:rPr dirty="0"/>
              <a:t>ottobre 2005, n.</a:t>
            </a:r>
            <a:r>
              <a:rPr spc="-40" dirty="0"/>
              <a:t> </a:t>
            </a:r>
            <a:r>
              <a:rPr spc="-5" dirty="0"/>
              <a:t>226</a:t>
            </a:r>
            <a:r>
              <a:rPr spc="-5" dirty="0">
                <a:latin typeface="Courier New"/>
                <a:cs typeface="Courier New"/>
              </a:rPr>
              <a:t>**</a:t>
            </a:r>
            <a:r>
              <a:rPr spc="-5" dirty="0"/>
              <a:t>;</a:t>
            </a:r>
          </a:p>
          <a:p>
            <a:pPr marL="527685" marR="5080" indent="-514984" algn="just">
              <a:lnSpc>
                <a:spcPts val="2500"/>
              </a:lnSpc>
              <a:spcBef>
                <a:spcPts val="610"/>
              </a:spcBef>
              <a:buClr>
                <a:srgbClr val="30B6FC"/>
              </a:buClr>
              <a:buAutoNum type="alphaLcParenR" startAt="2"/>
              <a:tabLst>
                <a:tab pos="528320" algn="l"/>
              </a:tabLst>
            </a:pPr>
            <a:r>
              <a:rPr dirty="0"/>
              <a:t>cessazione </a:t>
            </a:r>
            <a:r>
              <a:rPr spc="-5" dirty="0"/>
              <a:t>della </a:t>
            </a:r>
            <a:r>
              <a:rPr dirty="0"/>
              <a:t>frequenza </a:t>
            </a:r>
            <a:r>
              <a:rPr spc="-5" dirty="0"/>
              <a:t>dell'ultimo anno di corso  </a:t>
            </a:r>
            <a:r>
              <a:rPr dirty="0"/>
              <a:t>prima </a:t>
            </a:r>
            <a:r>
              <a:rPr spc="-5" dirty="0"/>
              <a:t>del </a:t>
            </a:r>
            <a:r>
              <a:rPr dirty="0"/>
              <a:t>15</a:t>
            </a:r>
            <a:r>
              <a:rPr spc="-25" dirty="0"/>
              <a:t> </a:t>
            </a:r>
            <a:r>
              <a:rPr dirty="0"/>
              <a:t>marzo.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157732" y="72390"/>
            <a:ext cx="785812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9540" marR="5080" indent="-2657475">
              <a:lnSpc>
                <a:spcPct val="100000"/>
              </a:lnSpc>
              <a:spcBef>
                <a:spcPts val="100"/>
              </a:spcBef>
            </a:pPr>
            <a:r>
              <a:rPr dirty="0"/>
              <a:t>I </a:t>
            </a:r>
            <a:r>
              <a:rPr spc="-10" dirty="0"/>
              <a:t>REQUISITI </a:t>
            </a:r>
            <a:r>
              <a:rPr spc="-5" dirty="0"/>
              <a:t>DI AMMISSIONE </a:t>
            </a:r>
            <a:r>
              <a:rPr spc="-30" dirty="0"/>
              <a:t>ALL’ESAME </a:t>
            </a:r>
            <a:r>
              <a:rPr spc="-5" dirty="0"/>
              <a:t>DEI </a:t>
            </a:r>
            <a:r>
              <a:rPr spc="-35" dirty="0"/>
              <a:t>CANDIDATI  </a:t>
            </a:r>
            <a:r>
              <a:rPr spc="-15" dirty="0"/>
              <a:t>ESTERNI </a:t>
            </a:r>
            <a:r>
              <a:rPr spc="-55" dirty="0"/>
              <a:t>(ART.</a:t>
            </a:r>
            <a:r>
              <a:rPr spc="15" dirty="0"/>
              <a:t> </a:t>
            </a:r>
            <a:r>
              <a:rPr dirty="0"/>
              <a:t>14)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01025" y="1"/>
            <a:ext cx="942974" cy="8786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6064" y="701451"/>
            <a:ext cx="7903209" cy="538352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294640" indent="-28194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294005" algn="l"/>
                <a:tab pos="294640" algn="l"/>
              </a:tabLst>
            </a:pPr>
            <a:r>
              <a:rPr sz="2000" u="sng" dirty="0">
                <a:solidFill>
                  <a:srgbClr val="006699"/>
                </a:solidFill>
                <a:uFill>
                  <a:solidFill>
                    <a:srgbClr val="006699"/>
                  </a:solidFill>
                </a:uFill>
                <a:latin typeface="Book Antiqua"/>
                <a:cs typeface="Book Antiqua"/>
              </a:rPr>
              <a:t>Classi</a:t>
            </a:r>
            <a:r>
              <a:rPr sz="2000" u="sng" spc="-30" dirty="0">
                <a:solidFill>
                  <a:srgbClr val="006699"/>
                </a:solidFill>
                <a:uFill>
                  <a:solidFill>
                    <a:srgbClr val="006699"/>
                  </a:solidFill>
                </a:uFill>
                <a:latin typeface="Book Antiqua"/>
                <a:cs typeface="Book Antiqua"/>
              </a:rPr>
              <a:t> </a:t>
            </a:r>
            <a:r>
              <a:rPr sz="2000" b="1" u="sng" dirty="0">
                <a:solidFill>
                  <a:srgbClr val="006699"/>
                </a:solidFill>
                <a:uFill>
                  <a:solidFill>
                    <a:srgbClr val="006699"/>
                  </a:solidFill>
                </a:uFill>
                <a:latin typeface="Book Antiqua"/>
                <a:cs typeface="Book Antiqua"/>
              </a:rPr>
              <a:t>campione</a:t>
            </a:r>
            <a:r>
              <a:rPr sz="2000" dirty="0">
                <a:solidFill>
                  <a:srgbClr val="006699"/>
                </a:solidFill>
                <a:latin typeface="Book Antiqua"/>
                <a:cs typeface="Book Antiqua"/>
              </a:rPr>
              <a:t>:</a:t>
            </a:r>
            <a:endParaRPr sz="2000">
              <a:latin typeface="Book Antiqua"/>
              <a:cs typeface="Book Antiqua"/>
            </a:endParaRPr>
          </a:p>
          <a:p>
            <a:pPr marL="652780" marR="5080" lvl="1" indent="-18288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652780" algn="l"/>
              </a:tabLst>
            </a:pPr>
            <a:r>
              <a:rPr sz="2000" b="1" dirty="0">
                <a:solidFill>
                  <a:srgbClr val="006699"/>
                </a:solidFill>
                <a:latin typeface="Book Antiqua"/>
                <a:cs typeface="Book Antiqua"/>
              </a:rPr>
              <a:t>in giornate e </a:t>
            </a:r>
            <a:r>
              <a:rPr sz="2000" b="1" spc="-5" dirty="0">
                <a:solidFill>
                  <a:srgbClr val="006699"/>
                </a:solidFill>
                <a:latin typeface="Book Antiqua"/>
                <a:cs typeface="Book Antiqua"/>
              </a:rPr>
              <a:t>orari </a:t>
            </a:r>
            <a:r>
              <a:rPr sz="2000" b="1" dirty="0">
                <a:solidFill>
                  <a:srgbClr val="006699"/>
                </a:solidFill>
                <a:latin typeface="Book Antiqua"/>
                <a:cs typeface="Book Antiqua"/>
              </a:rPr>
              <a:t>indicati da </a:t>
            </a:r>
            <a:r>
              <a:rPr sz="2000" b="1" spc="-5" dirty="0">
                <a:solidFill>
                  <a:srgbClr val="006699"/>
                </a:solidFill>
                <a:latin typeface="Book Antiqua"/>
                <a:cs typeface="Book Antiqua"/>
              </a:rPr>
              <a:t>INVALSI </a:t>
            </a:r>
            <a:r>
              <a:rPr sz="2000" b="1" dirty="0">
                <a:solidFill>
                  <a:srgbClr val="FF0000"/>
                </a:solidFill>
                <a:latin typeface="Book Antiqua"/>
                <a:cs typeface="Book Antiqua"/>
              </a:rPr>
              <a:t>tra il 12 </a:t>
            </a:r>
            <a:r>
              <a:rPr sz="2000" b="1" spc="-5" dirty="0">
                <a:solidFill>
                  <a:srgbClr val="FF0000"/>
                </a:solidFill>
                <a:latin typeface="Book Antiqua"/>
                <a:cs typeface="Book Antiqua"/>
              </a:rPr>
              <a:t>marzo </a:t>
            </a:r>
            <a:r>
              <a:rPr sz="2000" b="1" dirty="0">
                <a:solidFill>
                  <a:srgbClr val="FF0000"/>
                </a:solidFill>
                <a:latin typeface="Book Antiqua"/>
                <a:cs typeface="Book Antiqua"/>
              </a:rPr>
              <a:t>2019 e</a:t>
            </a:r>
            <a:r>
              <a:rPr sz="2000" b="1" spc="-180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2000" b="1" dirty="0">
                <a:solidFill>
                  <a:srgbClr val="FF0000"/>
                </a:solidFill>
                <a:latin typeface="Book Antiqua"/>
                <a:cs typeface="Book Antiqua"/>
              </a:rPr>
              <a:t>il  15 </a:t>
            </a:r>
            <a:r>
              <a:rPr sz="2000" b="1" spc="-5" dirty="0">
                <a:solidFill>
                  <a:srgbClr val="FF0000"/>
                </a:solidFill>
                <a:latin typeface="Book Antiqua"/>
                <a:cs typeface="Book Antiqua"/>
              </a:rPr>
              <a:t>marzo</a:t>
            </a:r>
            <a:r>
              <a:rPr sz="2000" b="1" spc="-50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2000" b="1" dirty="0">
                <a:solidFill>
                  <a:srgbClr val="FF0000"/>
                </a:solidFill>
                <a:latin typeface="Book Antiqua"/>
                <a:cs typeface="Book Antiqua"/>
              </a:rPr>
              <a:t>2019</a:t>
            </a:r>
            <a:endParaRPr sz="2000">
              <a:latin typeface="Book Antiqua"/>
              <a:cs typeface="Book Antiqua"/>
            </a:endParaRPr>
          </a:p>
          <a:p>
            <a:pPr marL="652780" marR="461645" lvl="1" indent="-18288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652780" algn="l"/>
              </a:tabLst>
            </a:pPr>
            <a:r>
              <a:rPr sz="2000" b="1" spc="-5" dirty="0">
                <a:solidFill>
                  <a:srgbClr val="006699"/>
                </a:solidFill>
                <a:latin typeface="Book Antiqua"/>
                <a:cs typeface="Book Antiqua"/>
              </a:rPr>
              <a:t>comunicazione </a:t>
            </a:r>
            <a:r>
              <a:rPr sz="2000" b="1" dirty="0">
                <a:solidFill>
                  <a:srgbClr val="006699"/>
                </a:solidFill>
                <a:latin typeface="Book Antiqua"/>
                <a:cs typeface="Book Antiqua"/>
              </a:rPr>
              <a:t>alle scuole delle classi campione </a:t>
            </a:r>
            <a:r>
              <a:rPr sz="2000" b="1" dirty="0">
                <a:solidFill>
                  <a:srgbClr val="FF0000"/>
                </a:solidFill>
                <a:latin typeface="Book Antiqua"/>
                <a:cs typeface="Book Antiqua"/>
              </a:rPr>
              <a:t>entro il</a:t>
            </a:r>
            <a:r>
              <a:rPr sz="2000" b="1" spc="-155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2000" b="1" dirty="0">
                <a:solidFill>
                  <a:srgbClr val="FF0000"/>
                </a:solidFill>
                <a:latin typeface="Book Antiqua"/>
                <a:cs typeface="Book Antiqua"/>
              </a:rPr>
              <a:t>15  dicembre</a:t>
            </a:r>
            <a:r>
              <a:rPr sz="2000" b="1" spc="-50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2000" b="1" dirty="0">
                <a:solidFill>
                  <a:srgbClr val="FF0000"/>
                </a:solidFill>
                <a:latin typeface="Book Antiqua"/>
                <a:cs typeface="Book Antiqua"/>
              </a:rPr>
              <a:t>2018</a:t>
            </a:r>
            <a:endParaRPr sz="2000">
              <a:latin typeface="Book Antiqua"/>
              <a:cs typeface="Book Antiqua"/>
            </a:endParaRPr>
          </a:p>
          <a:p>
            <a:pPr marL="294640" indent="-281940">
              <a:lnSpc>
                <a:spcPct val="100000"/>
              </a:lnSpc>
              <a:spcBef>
                <a:spcPts val="1680"/>
              </a:spcBef>
              <a:buFont typeface="Arial"/>
              <a:buChar char="•"/>
              <a:tabLst>
                <a:tab pos="294005" algn="l"/>
                <a:tab pos="294640" algn="l"/>
              </a:tabLst>
            </a:pPr>
            <a:r>
              <a:rPr sz="2000" u="sng" dirty="0">
                <a:solidFill>
                  <a:srgbClr val="006699"/>
                </a:solidFill>
                <a:uFill>
                  <a:solidFill>
                    <a:srgbClr val="006699"/>
                  </a:solidFill>
                </a:uFill>
                <a:latin typeface="Book Antiqua"/>
                <a:cs typeface="Book Antiqua"/>
              </a:rPr>
              <a:t>Classi </a:t>
            </a:r>
            <a:r>
              <a:rPr sz="2000" b="1" u="sng" dirty="0">
                <a:solidFill>
                  <a:srgbClr val="006699"/>
                </a:solidFill>
                <a:uFill>
                  <a:solidFill>
                    <a:srgbClr val="006699"/>
                  </a:solidFill>
                </a:uFill>
                <a:latin typeface="Book Antiqua"/>
                <a:cs typeface="Book Antiqua"/>
              </a:rPr>
              <a:t>NON</a:t>
            </a:r>
            <a:r>
              <a:rPr sz="2000" b="1" u="sng" spc="-40" dirty="0">
                <a:solidFill>
                  <a:srgbClr val="006699"/>
                </a:solidFill>
                <a:uFill>
                  <a:solidFill>
                    <a:srgbClr val="006699"/>
                  </a:solidFill>
                </a:uFill>
                <a:latin typeface="Book Antiqua"/>
                <a:cs typeface="Book Antiqua"/>
              </a:rPr>
              <a:t> </a:t>
            </a:r>
            <a:r>
              <a:rPr sz="2000" u="sng" dirty="0">
                <a:solidFill>
                  <a:srgbClr val="006699"/>
                </a:solidFill>
                <a:uFill>
                  <a:solidFill>
                    <a:srgbClr val="006699"/>
                  </a:solidFill>
                </a:uFill>
                <a:latin typeface="Book Antiqua"/>
                <a:cs typeface="Book Antiqua"/>
              </a:rPr>
              <a:t>campione</a:t>
            </a:r>
            <a:r>
              <a:rPr sz="2000" dirty="0">
                <a:solidFill>
                  <a:srgbClr val="006699"/>
                </a:solidFill>
                <a:latin typeface="Book Antiqua"/>
                <a:cs typeface="Book Antiqua"/>
              </a:rPr>
              <a:t>:</a:t>
            </a:r>
            <a:endParaRPr sz="2000">
              <a:latin typeface="Book Antiqua"/>
              <a:cs typeface="Book Antiqua"/>
            </a:endParaRPr>
          </a:p>
          <a:p>
            <a:pPr marL="652780" marR="326390" lvl="1" indent="-182880">
              <a:lnSpc>
                <a:spcPct val="100099"/>
              </a:lnSpc>
              <a:spcBef>
                <a:spcPts val="470"/>
              </a:spcBef>
              <a:buFont typeface="Arial"/>
              <a:buChar char="•"/>
              <a:tabLst>
                <a:tab pos="652780" algn="l"/>
              </a:tabLst>
            </a:pPr>
            <a:r>
              <a:rPr sz="2000" b="1" dirty="0">
                <a:solidFill>
                  <a:srgbClr val="006699"/>
                </a:solidFill>
                <a:latin typeface="Book Antiqua"/>
                <a:cs typeface="Book Antiqua"/>
              </a:rPr>
              <a:t>in una </a:t>
            </a:r>
            <a:r>
              <a:rPr sz="2000" b="1" i="1" spc="-5" dirty="0">
                <a:solidFill>
                  <a:srgbClr val="006699"/>
                </a:solidFill>
                <a:latin typeface="Book Antiqua"/>
                <a:cs typeface="Book Antiqua"/>
              </a:rPr>
              <a:t>finestra di </a:t>
            </a:r>
            <a:r>
              <a:rPr sz="2000" b="1" i="1" dirty="0">
                <a:solidFill>
                  <a:srgbClr val="006699"/>
                </a:solidFill>
                <a:latin typeface="Book Antiqua"/>
                <a:cs typeface="Book Antiqua"/>
              </a:rPr>
              <a:t>somministrazione </a:t>
            </a:r>
            <a:r>
              <a:rPr sz="2000" b="1" dirty="0">
                <a:solidFill>
                  <a:srgbClr val="006699"/>
                </a:solidFill>
                <a:latin typeface="Book Antiqua"/>
                <a:cs typeface="Book Antiqua"/>
              </a:rPr>
              <a:t>(comunicata alle scuole </a:t>
            </a:r>
            <a:r>
              <a:rPr sz="2000" b="1" dirty="0">
                <a:solidFill>
                  <a:srgbClr val="FF0000"/>
                </a:solidFill>
                <a:latin typeface="Book Antiqua"/>
                <a:cs typeface="Book Antiqua"/>
              </a:rPr>
              <a:t> entro il 15 dicembre </a:t>
            </a:r>
            <a:r>
              <a:rPr sz="2000" b="1" spc="5" dirty="0">
                <a:solidFill>
                  <a:srgbClr val="FF0000"/>
                </a:solidFill>
                <a:latin typeface="Book Antiqua"/>
                <a:cs typeface="Book Antiqua"/>
              </a:rPr>
              <a:t>2018</a:t>
            </a:r>
            <a:r>
              <a:rPr sz="2000" b="1" spc="5" dirty="0">
                <a:solidFill>
                  <a:srgbClr val="006699"/>
                </a:solidFill>
                <a:latin typeface="Book Antiqua"/>
                <a:cs typeface="Book Antiqua"/>
              </a:rPr>
              <a:t>) </a:t>
            </a:r>
            <a:r>
              <a:rPr sz="2000" b="1" dirty="0">
                <a:solidFill>
                  <a:srgbClr val="006699"/>
                </a:solidFill>
                <a:latin typeface="Book Antiqua"/>
                <a:cs typeface="Book Antiqua"/>
              </a:rPr>
              <a:t>indicata da </a:t>
            </a:r>
            <a:r>
              <a:rPr sz="2000" b="1" spc="-5" dirty="0">
                <a:solidFill>
                  <a:srgbClr val="006699"/>
                </a:solidFill>
                <a:latin typeface="Book Antiqua"/>
                <a:cs typeface="Book Antiqua"/>
              </a:rPr>
              <a:t>INVALSI </a:t>
            </a:r>
            <a:r>
              <a:rPr sz="2000" b="1" dirty="0">
                <a:solidFill>
                  <a:srgbClr val="006699"/>
                </a:solidFill>
                <a:latin typeface="Book Antiqua"/>
                <a:cs typeface="Book Antiqua"/>
              </a:rPr>
              <a:t>in base al  numero degli studenti e di computer collegati in </a:t>
            </a:r>
            <a:r>
              <a:rPr sz="2000" b="1" spc="-5" dirty="0">
                <a:solidFill>
                  <a:srgbClr val="006699"/>
                </a:solidFill>
                <a:latin typeface="Book Antiqua"/>
                <a:cs typeface="Book Antiqua"/>
              </a:rPr>
              <a:t>rete  </a:t>
            </a:r>
            <a:r>
              <a:rPr sz="2000" b="1" dirty="0">
                <a:solidFill>
                  <a:srgbClr val="006699"/>
                </a:solidFill>
                <a:latin typeface="Book Antiqua"/>
                <a:cs typeface="Book Antiqua"/>
              </a:rPr>
              <a:t>comunicati dalla scuola (</a:t>
            </a:r>
            <a:r>
              <a:rPr sz="2000" b="1" dirty="0">
                <a:solidFill>
                  <a:srgbClr val="FF0000"/>
                </a:solidFill>
                <a:latin typeface="Book Antiqua"/>
                <a:cs typeface="Book Antiqua"/>
              </a:rPr>
              <a:t>tra il 9 </a:t>
            </a:r>
            <a:r>
              <a:rPr sz="2000" b="1" spc="-5" dirty="0">
                <a:solidFill>
                  <a:srgbClr val="FF0000"/>
                </a:solidFill>
                <a:latin typeface="Book Antiqua"/>
                <a:cs typeface="Book Antiqua"/>
              </a:rPr>
              <a:t>ottobre </a:t>
            </a:r>
            <a:r>
              <a:rPr sz="2000" b="1" dirty="0">
                <a:solidFill>
                  <a:srgbClr val="FF0000"/>
                </a:solidFill>
                <a:latin typeface="Book Antiqua"/>
                <a:cs typeface="Book Antiqua"/>
              </a:rPr>
              <a:t>2018 e il 5</a:t>
            </a:r>
            <a:r>
              <a:rPr sz="2000" b="1" spc="-150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Book Antiqua"/>
                <a:cs typeface="Book Antiqua"/>
              </a:rPr>
              <a:t>novembre  </a:t>
            </a:r>
            <a:r>
              <a:rPr sz="2000" b="1" spc="5" dirty="0">
                <a:solidFill>
                  <a:srgbClr val="FF0000"/>
                </a:solidFill>
                <a:latin typeface="Book Antiqua"/>
                <a:cs typeface="Book Antiqua"/>
              </a:rPr>
              <a:t>2018</a:t>
            </a:r>
            <a:r>
              <a:rPr sz="2000" b="1" spc="5" dirty="0">
                <a:solidFill>
                  <a:srgbClr val="006699"/>
                </a:solidFill>
                <a:latin typeface="Book Antiqua"/>
                <a:cs typeface="Book Antiqua"/>
              </a:rPr>
              <a:t>)</a:t>
            </a:r>
            <a:endParaRPr sz="2000">
              <a:latin typeface="Book Antiqua"/>
              <a:cs typeface="Book Antiqua"/>
            </a:endParaRPr>
          </a:p>
          <a:p>
            <a:pPr marL="652780" marR="106680" lvl="1" indent="-182880">
              <a:lnSpc>
                <a:spcPct val="100200"/>
              </a:lnSpc>
              <a:spcBef>
                <a:spcPts val="465"/>
              </a:spcBef>
              <a:buFont typeface="Arial"/>
              <a:buChar char="•"/>
              <a:tabLst>
                <a:tab pos="652780" algn="l"/>
              </a:tabLst>
            </a:pPr>
            <a:r>
              <a:rPr sz="2000" b="1" dirty="0">
                <a:solidFill>
                  <a:srgbClr val="006699"/>
                </a:solidFill>
                <a:latin typeface="Book Antiqua"/>
                <a:cs typeface="Book Antiqua"/>
              </a:rPr>
              <a:t>possibilità di cambiare </a:t>
            </a:r>
            <a:r>
              <a:rPr sz="2000" b="1" spc="5" dirty="0">
                <a:solidFill>
                  <a:srgbClr val="006699"/>
                </a:solidFill>
                <a:latin typeface="Book Antiqua"/>
                <a:cs typeface="Book Antiqua"/>
              </a:rPr>
              <a:t>(</a:t>
            </a:r>
            <a:r>
              <a:rPr sz="2000" b="1" spc="5" dirty="0">
                <a:solidFill>
                  <a:srgbClr val="FF0000"/>
                </a:solidFill>
                <a:latin typeface="Book Antiqua"/>
                <a:cs typeface="Book Antiqua"/>
              </a:rPr>
              <a:t>tra </a:t>
            </a:r>
            <a:r>
              <a:rPr sz="2000" b="1" dirty="0">
                <a:solidFill>
                  <a:srgbClr val="FF0000"/>
                </a:solidFill>
                <a:latin typeface="Book Antiqua"/>
                <a:cs typeface="Book Antiqua"/>
              </a:rPr>
              <a:t>l’8.01.19 e il </a:t>
            </a:r>
            <a:r>
              <a:rPr sz="2000" b="1" spc="5" dirty="0">
                <a:solidFill>
                  <a:srgbClr val="FF0000"/>
                </a:solidFill>
                <a:latin typeface="Book Antiqua"/>
                <a:cs typeface="Book Antiqua"/>
              </a:rPr>
              <a:t>31.01.19</a:t>
            </a:r>
            <a:r>
              <a:rPr sz="2000" b="1" spc="5" dirty="0">
                <a:solidFill>
                  <a:srgbClr val="006699"/>
                </a:solidFill>
                <a:latin typeface="Book Antiqua"/>
                <a:cs typeface="Book Antiqua"/>
              </a:rPr>
              <a:t>) </a:t>
            </a:r>
            <a:r>
              <a:rPr sz="2000" b="1" dirty="0">
                <a:solidFill>
                  <a:srgbClr val="006699"/>
                </a:solidFill>
                <a:latin typeface="Book Antiqua"/>
                <a:cs typeface="Book Antiqua"/>
              </a:rPr>
              <a:t>la </a:t>
            </a:r>
            <a:r>
              <a:rPr sz="2000" b="1" i="1" spc="-5" dirty="0">
                <a:solidFill>
                  <a:srgbClr val="006699"/>
                </a:solidFill>
                <a:latin typeface="Book Antiqua"/>
                <a:cs typeface="Book Antiqua"/>
              </a:rPr>
              <a:t>finestra di  somministrazione, </a:t>
            </a:r>
            <a:r>
              <a:rPr sz="2000" b="1" dirty="0">
                <a:solidFill>
                  <a:srgbClr val="006699"/>
                </a:solidFill>
                <a:latin typeface="Book Antiqua"/>
                <a:cs typeface="Book Antiqua"/>
              </a:rPr>
              <a:t>all’interno del </a:t>
            </a:r>
            <a:r>
              <a:rPr sz="2000" b="1" i="1" spc="-5" dirty="0">
                <a:solidFill>
                  <a:srgbClr val="006699"/>
                </a:solidFill>
                <a:latin typeface="Book Antiqua"/>
                <a:cs typeface="Book Antiqua"/>
              </a:rPr>
              <a:t>periodo di </a:t>
            </a:r>
            <a:r>
              <a:rPr sz="2000" b="1" i="1" dirty="0">
                <a:solidFill>
                  <a:srgbClr val="006699"/>
                </a:solidFill>
                <a:latin typeface="Book Antiqua"/>
                <a:cs typeface="Book Antiqua"/>
              </a:rPr>
              <a:t>somministrazione  </a:t>
            </a:r>
            <a:r>
              <a:rPr sz="2000" b="1" dirty="0">
                <a:solidFill>
                  <a:srgbClr val="006699"/>
                </a:solidFill>
                <a:latin typeface="Book Antiqua"/>
                <a:cs typeface="Book Antiqua"/>
              </a:rPr>
              <a:t>(nazionale) che </a:t>
            </a:r>
            <a:r>
              <a:rPr sz="2000" b="1" spc="-5" dirty="0">
                <a:solidFill>
                  <a:srgbClr val="006699"/>
                </a:solidFill>
                <a:latin typeface="Book Antiqua"/>
                <a:cs typeface="Book Antiqua"/>
              </a:rPr>
              <a:t>va </a:t>
            </a:r>
            <a:r>
              <a:rPr sz="2000" b="1" dirty="0">
                <a:solidFill>
                  <a:srgbClr val="FF0000"/>
                </a:solidFill>
                <a:latin typeface="Book Antiqua"/>
                <a:cs typeface="Book Antiqua"/>
              </a:rPr>
              <a:t>dal 4 </a:t>
            </a:r>
            <a:r>
              <a:rPr sz="2000" b="1" spc="-5" dirty="0">
                <a:solidFill>
                  <a:srgbClr val="FF0000"/>
                </a:solidFill>
                <a:latin typeface="Book Antiqua"/>
                <a:cs typeface="Book Antiqua"/>
              </a:rPr>
              <a:t>marzo </a:t>
            </a:r>
            <a:r>
              <a:rPr sz="2000" b="1" dirty="0">
                <a:solidFill>
                  <a:srgbClr val="FF0000"/>
                </a:solidFill>
                <a:latin typeface="Book Antiqua"/>
                <a:cs typeface="Book Antiqua"/>
              </a:rPr>
              <a:t>2019 al 30 </a:t>
            </a:r>
            <a:r>
              <a:rPr sz="2000" b="1" spc="-5" dirty="0">
                <a:solidFill>
                  <a:srgbClr val="FF0000"/>
                </a:solidFill>
                <a:latin typeface="Book Antiqua"/>
                <a:cs typeface="Book Antiqua"/>
              </a:rPr>
              <a:t>marzo</a:t>
            </a:r>
            <a:r>
              <a:rPr sz="2000" b="1" spc="-155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2000" b="1" dirty="0">
                <a:solidFill>
                  <a:srgbClr val="FF0000"/>
                </a:solidFill>
                <a:latin typeface="Book Antiqua"/>
                <a:cs typeface="Book Antiqua"/>
              </a:rPr>
              <a:t>2019</a:t>
            </a:r>
            <a:endParaRPr sz="2000">
              <a:latin typeface="Book Antiqua"/>
              <a:cs typeface="Book Antiqua"/>
            </a:endParaRPr>
          </a:p>
          <a:p>
            <a:pPr marL="294640" indent="-281940">
              <a:lnSpc>
                <a:spcPct val="100000"/>
              </a:lnSpc>
              <a:spcBef>
                <a:spcPts val="1680"/>
              </a:spcBef>
              <a:buFont typeface="Arial"/>
              <a:buChar char="•"/>
              <a:tabLst>
                <a:tab pos="294005" algn="l"/>
                <a:tab pos="294640" algn="l"/>
              </a:tabLst>
            </a:pPr>
            <a:r>
              <a:rPr sz="2000" u="sng" dirty="0">
                <a:solidFill>
                  <a:srgbClr val="006699"/>
                </a:solidFill>
                <a:uFill>
                  <a:solidFill>
                    <a:srgbClr val="006699"/>
                  </a:solidFill>
                </a:uFill>
                <a:latin typeface="Book Antiqua"/>
                <a:cs typeface="Book Antiqua"/>
              </a:rPr>
              <a:t>Sessione suppletiva</a:t>
            </a:r>
            <a:r>
              <a:rPr sz="2000" dirty="0">
                <a:solidFill>
                  <a:srgbClr val="006699"/>
                </a:solidFill>
                <a:latin typeface="Book Antiqua"/>
                <a:cs typeface="Book Antiqua"/>
              </a:rPr>
              <a:t>: </a:t>
            </a:r>
            <a:r>
              <a:rPr sz="2000" b="1" dirty="0">
                <a:solidFill>
                  <a:srgbClr val="FF0000"/>
                </a:solidFill>
                <a:latin typeface="Book Antiqua"/>
                <a:cs typeface="Book Antiqua"/>
              </a:rPr>
              <a:t>2-3-4 maggio</a:t>
            </a:r>
            <a:r>
              <a:rPr sz="2000" b="1" spc="-125" dirty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sz="2000" b="1" dirty="0">
                <a:solidFill>
                  <a:srgbClr val="FF0000"/>
                </a:solidFill>
                <a:latin typeface="Book Antiqua"/>
                <a:cs typeface="Book Antiqua"/>
              </a:rPr>
              <a:t>2019</a:t>
            </a:r>
            <a:endParaRPr sz="20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63017" y="257746"/>
            <a:ext cx="294703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0" dirty="0">
                <a:latin typeface="Book Antiqua"/>
                <a:cs typeface="Book Antiqua"/>
              </a:rPr>
              <a:t>La</a:t>
            </a:r>
            <a:r>
              <a:rPr sz="2400" i="0" spc="-50" dirty="0">
                <a:latin typeface="Book Antiqua"/>
                <a:cs typeface="Book Antiqua"/>
              </a:rPr>
              <a:t> </a:t>
            </a:r>
            <a:r>
              <a:rPr sz="2400" i="0" spc="-5" dirty="0">
                <a:latin typeface="Book Antiqua"/>
                <a:cs typeface="Book Antiqua"/>
              </a:rPr>
              <a:t>somministrazione</a:t>
            </a:r>
            <a:endParaRPr sz="240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8480" y="2265628"/>
            <a:ext cx="436017" cy="2516981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675"/>
              </a:lnSpc>
            </a:pPr>
            <a:r>
              <a:rPr sz="1400" b="1" dirty="0">
                <a:solidFill>
                  <a:srgbClr val="006699"/>
                </a:solidFill>
                <a:latin typeface="Book Antiqua"/>
                <a:cs typeface="Book Antiqua"/>
              </a:rPr>
              <a:t>V secondaria di secondo grado (grado</a:t>
            </a:r>
            <a:r>
              <a:rPr sz="1400" b="1" spc="-160" dirty="0">
                <a:solidFill>
                  <a:srgbClr val="006699"/>
                </a:solidFill>
                <a:latin typeface="Book Antiqua"/>
                <a:cs typeface="Book Antiqua"/>
              </a:rPr>
              <a:t> </a:t>
            </a:r>
            <a:r>
              <a:rPr sz="1400" b="1" spc="5" dirty="0">
                <a:solidFill>
                  <a:srgbClr val="006699"/>
                </a:solidFill>
                <a:latin typeface="Book Antiqua"/>
                <a:cs typeface="Book Antiqua"/>
              </a:rPr>
              <a:t>13)</a:t>
            </a:r>
            <a:endParaRPr sz="1400">
              <a:latin typeface="Book Antiqua"/>
              <a:cs typeface="Book Antiqua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4519" y="1080261"/>
            <a:ext cx="8046720" cy="4787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95"/>
              </a:spcBef>
              <a:buClr>
                <a:srgbClr val="006699"/>
              </a:buClr>
              <a:buFont typeface="Arial"/>
              <a:buChar char="•"/>
              <a:tabLst>
                <a:tab pos="195580" algn="l"/>
              </a:tabLst>
            </a:pPr>
            <a:r>
              <a:rPr sz="2200" b="1" spc="-5" dirty="0">
                <a:solidFill>
                  <a:srgbClr val="073D86"/>
                </a:solidFill>
                <a:latin typeface="Candara"/>
                <a:cs typeface="Candara"/>
              </a:rPr>
              <a:t>Date</a:t>
            </a:r>
            <a:endParaRPr sz="2200">
              <a:latin typeface="Candara"/>
              <a:cs typeface="Candara"/>
            </a:endParaRPr>
          </a:p>
          <a:p>
            <a:pPr marL="73025">
              <a:lnSpc>
                <a:spcPct val="100000"/>
              </a:lnSpc>
            </a:pPr>
            <a:r>
              <a:rPr sz="2200" u="sng" spc="-5" dirty="0">
                <a:solidFill>
                  <a:srgbClr val="0080FF"/>
                </a:solidFill>
                <a:uFill>
                  <a:solidFill>
                    <a:srgbClr val="0080FF"/>
                  </a:solidFill>
                </a:uFill>
                <a:latin typeface="Candara"/>
                <a:cs typeface="Candara"/>
                <a:hlinkClick r:id="rId2"/>
              </a:rPr>
              <a:t>https://invalsi-areaprove.cineca.it/index.php?get=static&amp;pag=home</a:t>
            </a:r>
            <a:endParaRPr sz="22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25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006699"/>
              </a:buClr>
              <a:buFont typeface="Arial"/>
              <a:buChar char="•"/>
              <a:tabLst>
                <a:tab pos="195580" algn="l"/>
              </a:tabLst>
            </a:pPr>
            <a:r>
              <a:rPr sz="2200" b="1" spc="-5" dirty="0">
                <a:solidFill>
                  <a:srgbClr val="073D86"/>
                </a:solidFill>
                <a:latin typeface="Candara"/>
                <a:cs typeface="Candara"/>
              </a:rPr>
              <a:t>Quadri di</a:t>
            </a:r>
            <a:r>
              <a:rPr sz="2200" b="1" spc="-1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200" b="1" spc="-5" dirty="0">
                <a:solidFill>
                  <a:srgbClr val="073D86"/>
                </a:solidFill>
                <a:latin typeface="Candara"/>
                <a:cs typeface="Candara"/>
              </a:rPr>
              <a:t>riferimento</a:t>
            </a:r>
            <a:endParaRPr sz="2200">
              <a:latin typeface="Candara"/>
              <a:cs typeface="Candara"/>
            </a:endParaRPr>
          </a:p>
          <a:p>
            <a:pPr marL="73025">
              <a:lnSpc>
                <a:spcPct val="100000"/>
              </a:lnSpc>
            </a:pPr>
            <a:r>
              <a:rPr sz="2200" u="sng" spc="-5" dirty="0">
                <a:solidFill>
                  <a:srgbClr val="0080FF"/>
                </a:solidFill>
                <a:uFill>
                  <a:solidFill>
                    <a:srgbClr val="0080FF"/>
                  </a:solidFill>
                </a:uFill>
                <a:latin typeface="Candara"/>
                <a:cs typeface="Candara"/>
                <a:hlinkClick r:id="rId3"/>
              </a:rPr>
              <a:t>https://invalsi-areaprove.cineca.it/index.php?get=static&amp;pag=qdr</a:t>
            </a:r>
            <a:endParaRPr sz="22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25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006699"/>
              </a:buClr>
              <a:buFont typeface="Arial"/>
              <a:buChar char="•"/>
              <a:tabLst>
                <a:tab pos="195580" algn="l"/>
              </a:tabLst>
            </a:pPr>
            <a:r>
              <a:rPr sz="2200" b="1" spc="-5" dirty="0">
                <a:solidFill>
                  <a:srgbClr val="073D86"/>
                </a:solidFill>
                <a:latin typeface="Candara"/>
                <a:cs typeface="Candara"/>
              </a:rPr>
              <a:t>Materiale</a:t>
            </a:r>
            <a:r>
              <a:rPr sz="2200" b="1" spc="-10" dirty="0">
                <a:solidFill>
                  <a:srgbClr val="073D86"/>
                </a:solidFill>
                <a:latin typeface="Candara"/>
                <a:cs typeface="Candara"/>
              </a:rPr>
              <a:t> informativo</a:t>
            </a:r>
            <a:endParaRPr sz="2200">
              <a:latin typeface="Candara"/>
              <a:cs typeface="Candara"/>
            </a:endParaRPr>
          </a:p>
          <a:p>
            <a:pPr marL="12700" marR="5080">
              <a:lnSpc>
                <a:spcPts val="2110"/>
              </a:lnSpc>
              <a:spcBef>
                <a:spcPts val="509"/>
              </a:spcBef>
            </a:pPr>
            <a:r>
              <a:rPr sz="2200" u="sng" spc="-5" dirty="0">
                <a:solidFill>
                  <a:srgbClr val="0080FF"/>
                </a:solidFill>
                <a:uFill>
                  <a:solidFill>
                    <a:srgbClr val="0080FF"/>
                  </a:solidFill>
                </a:uFill>
                <a:latin typeface="Candara"/>
                <a:cs typeface="Candara"/>
                <a:hlinkClick r:id="rId4"/>
              </a:rPr>
              <a:t>https://invalsi- </a:t>
            </a:r>
            <a:r>
              <a:rPr sz="2200" spc="-5" dirty="0">
                <a:solidFill>
                  <a:srgbClr val="0080FF"/>
                </a:solidFill>
                <a:latin typeface="Candara"/>
                <a:cs typeface="Candara"/>
                <a:hlinkClick r:id="rId4"/>
              </a:rPr>
              <a:t> </a:t>
            </a:r>
            <a:r>
              <a:rPr sz="2200" u="sng" spc="-5" dirty="0">
                <a:solidFill>
                  <a:srgbClr val="0080FF"/>
                </a:solidFill>
                <a:uFill>
                  <a:solidFill>
                    <a:srgbClr val="0080FF"/>
                  </a:solidFill>
                </a:uFill>
                <a:latin typeface="Candara"/>
                <a:cs typeface="Candara"/>
                <a:hlinkClick r:id="rId4"/>
              </a:rPr>
              <a:t>areaprove.cineca.it/index.php?get=static&amp;pag=materiale_informativ </a:t>
            </a:r>
            <a:r>
              <a:rPr sz="2200" spc="-5" dirty="0">
                <a:solidFill>
                  <a:srgbClr val="0080FF"/>
                </a:solidFill>
                <a:latin typeface="Candara"/>
                <a:cs typeface="Candara"/>
                <a:hlinkClick r:id="rId4"/>
              </a:rPr>
              <a:t> </a:t>
            </a:r>
            <a:r>
              <a:rPr sz="2200" u="sng" spc="-5" dirty="0">
                <a:solidFill>
                  <a:srgbClr val="0080FF"/>
                </a:solidFill>
                <a:uFill>
                  <a:solidFill>
                    <a:srgbClr val="0080FF"/>
                  </a:solidFill>
                </a:uFill>
                <a:latin typeface="Candara"/>
                <a:cs typeface="Candara"/>
                <a:hlinkClick r:id="rId4"/>
              </a:rPr>
              <a:t>o_sec_secondo_grado</a:t>
            </a:r>
            <a:endParaRPr sz="22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Clr>
                <a:srgbClr val="006699"/>
              </a:buClr>
              <a:buFont typeface="Arial"/>
              <a:buChar char="•"/>
              <a:tabLst>
                <a:tab pos="195580" algn="l"/>
              </a:tabLst>
            </a:pPr>
            <a:r>
              <a:rPr sz="2200" b="1" spc="-10" dirty="0">
                <a:solidFill>
                  <a:srgbClr val="073D86"/>
                </a:solidFill>
                <a:latin typeface="Candara"/>
                <a:cs typeface="Candara"/>
              </a:rPr>
              <a:t>Esempi</a:t>
            </a:r>
            <a:endParaRPr sz="2200">
              <a:latin typeface="Candara"/>
              <a:cs typeface="Candara"/>
            </a:endParaRPr>
          </a:p>
          <a:p>
            <a:pPr marL="195580" marR="89535" indent="-182880">
              <a:lnSpc>
                <a:spcPct val="80000"/>
              </a:lnSpc>
              <a:spcBef>
                <a:spcPts val="530"/>
              </a:spcBef>
              <a:buClr>
                <a:srgbClr val="006699"/>
              </a:buClr>
              <a:buFont typeface="Arial"/>
              <a:buChar char="•"/>
              <a:tabLst>
                <a:tab pos="255904" algn="l"/>
                <a:tab pos="256540" algn="l"/>
              </a:tabLst>
            </a:pPr>
            <a:r>
              <a:rPr dirty="0"/>
              <a:t>	</a:t>
            </a:r>
            <a:r>
              <a:rPr sz="2200" u="sng" spc="-5" dirty="0">
                <a:solidFill>
                  <a:srgbClr val="0080FF"/>
                </a:solidFill>
                <a:uFill>
                  <a:solidFill>
                    <a:srgbClr val="0080FF"/>
                  </a:solidFill>
                </a:uFill>
                <a:latin typeface="Candara"/>
                <a:cs typeface="Candara"/>
                <a:hlinkClick r:id="rId5"/>
              </a:rPr>
              <a:t>https://invalsi-  areaprove.cineca.it/index.php?get=static&amp;pag=esempi_prove_gra  </a:t>
            </a:r>
            <a:r>
              <a:rPr sz="2200" u="sng" spc="-10" dirty="0">
                <a:solidFill>
                  <a:srgbClr val="0080FF"/>
                </a:solidFill>
                <a:uFill>
                  <a:solidFill>
                    <a:srgbClr val="0080FF"/>
                  </a:solidFill>
                </a:uFill>
                <a:latin typeface="Candara"/>
                <a:cs typeface="Candara"/>
                <a:hlinkClick r:id="rId5"/>
              </a:rPr>
              <a:t>do_13</a:t>
            </a:r>
            <a:endParaRPr sz="2200">
              <a:latin typeface="Candara"/>
              <a:cs typeface="Candar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3165" y="35178"/>
            <a:ext cx="795337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39110" marR="5080" indent="-3027045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PROVE </a:t>
            </a:r>
            <a:r>
              <a:rPr dirty="0"/>
              <a:t>SCRITTE A </a:t>
            </a:r>
            <a:r>
              <a:rPr spc="-30" dirty="0"/>
              <a:t>CARATTERE </a:t>
            </a:r>
            <a:r>
              <a:rPr dirty="0"/>
              <a:t>NAZIONALE </a:t>
            </a:r>
            <a:r>
              <a:rPr spc="-10" dirty="0"/>
              <a:t>PREDISPOSTE  </a:t>
            </a:r>
            <a:r>
              <a:rPr spc="-40" dirty="0"/>
              <a:t>DALL’INVALSI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80942" y="1360373"/>
            <a:ext cx="10712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eman</a:t>
            </a:r>
            <a:r>
              <a:rPr sz="2400" spc="-15" dirty="0">
                <a:solidFill>
                  <a:srgbClr val="073D86"/>
                </a:solidFill>
                <a:latin typeface="Candara"/>
                <a:cs typeface="Candara"/>
              </a:rPr>
              <a:t>a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ti</a:t>
            </a:r>
            <a:endParaRPr sz="2400">
              <a:latin typeface="Candara"/>
              <a:cs typeface="Candar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07660" y="1360373"/>
            <a:ext cx="145986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1020" algn="l"/>
              </a:tabLst>
            </a:pP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3	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d</a:t>
            </a:r>
            <a:r>
              <a:rPr sz="2400" spc="10" dirty="0">
                <a:solidFill>
                  <a:srgbClr val="073D86"/>
                </a:solidFill>
                <a:latin typeface="Candara"/>
                <a:cs typeface="Candara"/>
              </a:rPr>
              <a:t>e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cr</a:t>
            </a:r>
            <a:r>
              <a:rPr sz="2400" spc="5" dirty="0">
                <a:solidFill>
                  <a:srgbClr val="073D86"/>
                </a:solidFill>
                <a:latin typeface="Candara"/>
                <a:cs typeface="Candara"/>
              </a:rPr>
              <a:t>e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ti</a:t>
            </a:r>
            <a:endParaRPr sz="2400">
              <a:latin typeface="Candara"/>
              <a:cs typeface="Candar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23126" y="1360373"/>
            <a:ext cx="19653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95780" algn="l"/>
              </a:tabLst>
            </a:pP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ministeriali	e</a:t>
            </a:r>
            <a:endParaRPr sz="2400">
              <a:latin typeface="Candara"/>
              <a:cs typeface="Candar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8540" y="1360373"/>
            <a:ext cx="2507615" cy="684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95"/>
              </a:lnSpc>
              <a:spcBef>
                <a:spcPts val="100"/>
              </a:spcBef>
              <a:tabLst>
                <a:tab pos="1659889" algn="l"/>
              </a:tabLst>
            </a:pP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Dovranno	essere</a:t>
            </a:r>
            <a:endParaRPr sz="2400">
              <a:latin typeface="Candara"/>
              <a:cs typeface="Candara"/>
            </a:endParaRPr>
          </a:p>
          <a:p>
            <a:pPr marL="12700">
              <a:lnSpc>
                <a:spcPts val="2595"/>
              </a:lnSpc>
            </a:pP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precisamente:</a:t>
            </a:r>
            <a:endParaRPr sz="2400">
              <a:latin typeface="Candara"/>
              <a:cs typeface="Candar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8540" y="2385186"/>
            <a:ext cx="8073390" cy="346456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550545" marR="5715" indent="-537845">
              <a:lnSpc>
                <a:spcPts val="2300"/>
              </a:lnSpc>
              <a:spcBef>
                <a:spcPts val="660"/>
              </a:spcBef>
              <a:buClr>
                <a:srgbClr val="30B6FC"/>
              </a:buClr>
              <a:buFont typeface="Wingdings"/>
              <a:buChar char=""/>
              <a:tabLst>
                <a:tab pos="550545" algn="l"/>
                <a:tab pos="551180" algn="l"/>
              </a:tabLst>
            </a:pP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DM su adozione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dei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modelli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di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Diploma e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Curriculum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dello  studente</a:t>
            </a:r>
            <a:endParaRPr sz="2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0B6FC"/>
              </a:buClr>
              <a:buFont typeface="Wingdings"/>
              <a:buChar char=""/>
            </a:pPr>
            <a:endParaRPr sz="2500">
              <a:latin typeface="Times New Roman"/>
              <a:cs typeface="Times New Roman"/>
            </a:endParaRPr>
          </a:p>
          <a:p>
            <a:pPr marL="550545" indent="-537845">
              <a:lnSpc>
                <a:spcPct val="100000"/>
              </a:lnSpc>
              <a:buClr>
                <a:srgbClr val="30B6FC"/>
              </a:buClr>
              <a:buFont typeface="Wingdings"/>
              <a:buChar char=""/>
              <a:tabLst>
                <a:tab pos="550545" algn="l"/>
                <a:tab pos="551180" algn="l"/>
              </a:tabLst>
            </a:pP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DM su criteri per la composizione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delle Commissioni</a:t>
            </a:r>
            <a:endParaRPr sz="2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30B6FC"/>
              </a:buClr>
              <a:buFont typeface="Wingdings"/>
              <a:buChar char=""/>
            </a:pPr>
            <a:endParaRPr sz="2500">
              <a:latin typeface="Times New Roman"/>
              <a:cs typeface="Times New Roman"/>
            </a:endParaRPr>
          </a:p>
          <a:p>
            <a:pPr marL="550545" indent="-537845">
              <a:lnSpc>
                <a:spcPct val="100000"/>
              </a:lnSpc>
              <a:buClr>
                <a:srgbClr val="30B6FC"/>
              </a:buClr>
              <a:buFont typeface="Wingdings"/>
              <a:buChar char=""/>
              <a:tabLst>
                <a:tab pos="550545" algn="l"/>
                <a:tab pos="551180" algn="l"/>
              </a:tabLst>
            </a:pP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DM su scelta materie e modalità organizzative</a:t>
            </a:r>
            <a:r>
              <a:rPr sz="2400" spc="-4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colloquio</a:t>
            </a:r>
            <a:endParaRPr sz="2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80000"/>
              </a:lnSpc>
            </a:pP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La pubblicazione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dell’O.M.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su modalità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di svolgimento  dell’esame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e funzionamento delle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Commissioni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è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prevista per  </a:t>
            </a:r>
            <a:r>
              <a:rPr sz="2400" b="1" spc="-5" dirty="0">
                <a:solidFill>
                  <a:srgbClr val="073D86"/>
                </a:solidFill>
                <a:latin typeface="Candara"/>
                <a:cs typeface="Candara"/>
              </a:rPr>
              <a:t>febbraio</a:t>
            </a:r>
            <a:r>
              <a:rPr sz="2400" b="1" spc="-1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400" b="1" dirty="0">
                <a:solidFill>
                  <a:srgbClr val="073D86"/>
                </a:solidFill>
                <a:latin typeface="Candara"/>
                <a:cs typeface="Candara"/>
              </a:rPr>
              <a:t>2019</a:t>
            </a:r>
            <a:endParaRPr sz="2400">
              <a:latin typeface="Candara"/>
              <a:cs typeface="Candar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677160" y="105918"/>
            <a:ext cx="372808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dirty="0"/>
              <a:t>LE </a:t>
            </a:r>
            <a:r>
              <a:rPr sz="2900" spc="-5" dirty="0"/>
              <a:t>PROSSIME</a:t>
            </a:r>
            <a:r>
              <a:rPr sz="2900" spc="-105" dirty="0"/>
              <a:t> </a:t>
            </a:r>
            <a:r>
              <a:rPr sz="2900" dirty="0"/>
              <a:t>SCADENZE</a:t>
            </a:r>
            <a:endParaRPr sz="2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473" y="1414653"/>
            <a:ext cx="7858125" cy="4036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7020" marR="6985" indent="-274320" algn="just">
              <a:lnSpc>
                <a:spcPct val="100000"/>
              </a:lnSpc>
              <a:spcBef>
                <a:spcPts val="95"/>
              </a:spcBef>
              <a:buClr>
                <a:srgbClr val="30B6FC"/>
              </a:buClr>
              <a:buChar char="-"/>
              <a:tabLst>
                <a:tab pos="287020" algn="l"/>
              </a:tabLst>
            </a:pP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Da 25 punti– legislazione previgente - a 40 punti  </a:t>
            </a:r>
            <a:r>
              <a:rPr sz="2800" spc="-10" dirty="0">
                <a:solidFill>
                  <a:srgbClr val="073D86"/>
                </a:solidFill>
                <a:latin typeface="Candara"/>
                <a:cs typeface="Candara"/>
              </a:rPr>
              <a:t>(12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+ </a:t>
            </a:r>
            <a:r>
              <a:rPr sz="2800" spc="-10" dirty="0">
                <a:solidFill>
                  <a:srgbClr val="073D86"/>
                </a:solidFill>
                <a:latin typeface="Candara"/>
                <a:cs typeface="Candara"/>
              </a:rPr>
              <a:t>13+</a:t>
            </a:r>
            <a:r>
              <a:rPr sz="2800" spc="3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800" spc="-10" dirty="0">
                <a:solidFill>
                  <a:srgbClr val="073D86"/>
                </a:solidFill>
                <a:latin typeface="Candara"/>
                <a:cs typeface="Candara"/>
              </a:rPr>
              <a:t>15)</a:t>
            </a:r>
            <a:endParaRPr sz="2800">
              <a:latin typeface="Candara"/>
              <a:cs typeface="Candara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670"/>
              </a:spcBef>
              <a:buClr>
                <a:srgbClr val="30B6FC"/>
              </a:buClr>
              <a:buChar char="-"/>
              <a:tabLst>
                <a:tab pos="287020" algn="l"/>
              </a:tabLst>
            </a:pP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L’attribuzione </a:t>
            </a:r>
            <a:r>
              <a:rPr sz="2800" spc="-10" dirty="0">
                <a:solidFill>
                  <a:srgbClr val="073D86"/>
                </a:solidFill>
                <a:latin typeface="Candara"/>
                <a:cs typeface="Candara"/>
              </a:rPr>
              <a:t>del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credito </a:t>
            </a:r>
            <a:r>
              <a:rPr sz="2800" spc="-15" dirty="0">
                <a:solidFill>
                  <a:srgbClr val="073D86"/>
                </a:solidFill>
                <a:latin typeface="Candara"/>
                <a:cs typeface="Candara"/>
              </a:rPr>
              <a:t>(TABELLA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A – anche per  </a:t>
            </a:r>
            <a:r>
              <a:rPr sz="280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i candidati ammessi a seguito di esami preliminari  </a:t>
            </a:r>
            <a:r>
              <a:rPr sz="2800" dirty="0">
                <a:solidFill>
                  <a:srgbClr val="073D86"/>
                </a:solidFill>
                <a:latin typeface="Candara"/>
                <a:cs typeface="Candara"/>
              </a:rPr>
              <a:t>ed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esami di</a:t>
            </a:r>
            <a:r>
              <a:rPr sz="2800" spc="1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idoneità)</a:t>
            </a:r>
            <a:endParaRPr sz="2800">
              <a:latin typeface="Candara"/>
              <a:cs typeface="Candara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675"/>
              </a:spcBef>
              <a:buClr>
                <a:srgbClr val="30B6FC"/>
              </a:buClr>
              <a:buChar char="-"/>
              <a:tabLst>
                <a:tab pos="287020" algn="l"/>
              </a:tabLst>
            </a:pP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Per i candidati </a:t>
            </a:r>
            <a:r>
              <a:rPr sz="2800" dirty="0">
                <a:solidFill>
                  <a:srgbClr val="073D86"/>
                </a:solidFill>
                <a:latin typeface="Candara"/>
                <a:cs typeface="Candara"/>
              </a:rPr>
              <a:t>che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sostengono l’esame nel  periodo transitorio (aa.ss. 2018/2019 e 2019/2020):  aggiornamento </a:t>
            </a:r>
            <a:r>
              <a:rPr sz="2800" spc="-10" dirty="0">
                <a:solidFill>
                  <a:srgbClr val="073D86"/>
                </a:solidFill>
                <a:latin typeface="Candara"/>
                <a:cs typeface="Candara"/>
              </a:rPr>
              <a:t>del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credito attribuito in </a:t>
            </a:r>
            <a:r>
              <a:rPr sz="2800" spc="-10" dirty="0">
                <a:solidFill>
                  <a:srgbClr val="073D86"/>
                </a:solidFill>
                <a:latin typeface="Candara"/>
                <a:cs typeface="Candara"/>
              </a:rPr>
              <a:t>base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alla  tabella di</a:t>
            </a:r>
            <a:r>
              <a:rPr sz="2800" spc="2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800" spc="-5" dirty="0">
                <a:solidFill>
                  <a:srgbClr val="073D86"/>
                </a:solidFill>
                <a:latin typeface="Candara"/>
                <a:cs typeface="Candara"/>
              </a:rPr>
              <a:t>conversione</a:t>
            </a:r>
            <a:endParaRPr sz="2800">
              <a:latin typeface="Candara"/>
              <a:cs typeface="Candar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12289" y="138176"/>
            <a:ext cx="491172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dirty="0"/>
              <a:t>Il </a:t>
            </a:r>
            <a:r>
              <a:rPr sz="2900" spc="-15" dirty="0"/>
              <a:t>CREDITO </a:t>
            </a:r>
            <a:r>
              <a:rPr sz="2900" spc="-10" dirty="0"/>
              <a:t>SCOLASTICO </a:t>
            </a:r>
            <a:r>
              <a:rPr sz="2900" spc="-5" dirty="0"/>
              <a:t>(art.</a:t>
            </a:r>
            <a:r>
              <a:rPr sz="2900" spc="-55" dirty="0"/>
              <a:t> </a:t>
            </a:r>
            <a:r>
              <a:rPr sz="2900" dirty="0"/>
              <a:t>15)</a:t>
            </a:r>
            <a:endParaRPr sz="29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6115" y="953262"/>
            <a:ext cx="8072755" cy="494030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287020" marR="5080" indent="-274320" algn="just">
              <a:lnSpc>
                <a:spcPts val="2810"/>
              </a:lnSpc>
              <a:spcBef>
                <a:spcPts val="455"/>
              </a:spcBef>
              <a:buClr>
                <a:srgbClr val="30B6FC"/>
              </a:buClr>
              <a:buFont typeface="Candara"/>
              <a:buChar char="-"/>
              <a:tabLst>
                <a:tab pos="287020" algn="l"/>
              </a:tabLst>
            </a:pPr>
            <a:r>
              <a:rPr sz="2600" b="1" spc="-5" dirty="0">
                <a:solidFill>
                  <a:srgbClr val="073D86"/>
                </a:solidFill>
                <a:latin typeface="Candara"/>
                <a:cs typeface="Candara"/>
              </a:rPr>
              <a:t>Non vi sono novità </a:t>
            </a:r>
            <a:r>
              <a:rPr sz="2600" b="1" dirty="0">
                <a:solidFill>
                  <a:srgbClr val="073D86"/>
                </a:solidFill>
                <a:latin typeface="Candara"/>
                <a:cs typeface="Candara"/>
              </a:rPr>
              <a:t>per </a:t>
            </a:r>
            <a:r>
              <a:rPr sz="2600" b="1" spc="-10" dirty="0">
                <a:solidFill>
                  <a:srgbClr val="073D86"/>
                </a:solidFill>
                <a:latin typeface="Candara"/>
                <a:cs typeface="Candara"/>
              </a:rPr>
              <a:t>quanto </a:t>
            </a:r>
            <a:r>
              <a:rPr sz="2600" b="1" spc="-5" dirty="0">
                <a:solidFill>
                  <a:srgbClr val="073D86"/>
                </a:solidFill>
                <a:latin typeface="Candara"/>
                <a:cs typeface="Candara"/>
              </a:rPr>
              <a:t>concerne </a:t>
            </a:r>
            <a:r>
              <a:rPr sz="2600" b="1" dirty="0">
                <a:solidFill>
                  <a:srgbClr val="073D86"/>
                </a:solidFill>
                <a:latin typeface="Candara"/>
                <a:cs typeface="Candara"/>
              </a:rPr>
              <a:t>la </a:t>
            </a:r>
            <a:r>
              <a:rPr sz="2600" b="1" spc="-10" dirty="0">
                <a:solidFill>
                  <a:srgbClr val="073D86"/>
                </a:solidFill>
                <a:latin typeface="Candara"/>
                <a:cs typeface="Candara"/>
              </a:rPr>
              <a:t>struttura  </a:t>
            </a:r>
            <a:r>
              <a:rPr sz="2600" b="1" spc="-5" dirty="0">
                <a:solidFill>
                  <a:srgbClr val="073D86"/>
                </a:solidFill>
                <a:latin typeface="Candara"/>
                <a:cs typeface="Candara"/>
              </a:rPr>
              <a:t>(3+3+1).</a:t>
            </a:r>
            <a:endParaRPr sz="2600">
              <a:latin typeface="Candara"/>
              <a:cs typeface="Candara"/>
            </a:endParaRPr>
          </a:p>
          <a:p>
            <a:pPr marL="287020" marR="5080" indent="-274320" algn="just">
              <a:lnSpc>
                <a:spcPts val="2810"/>
              </a:lnSpc>
              <a:spcBef>
                <a:spcPts val="620"/>
              </a:spcBef>
              <a:buClr>
                <a:srgbClr val="30B6FC"/>
              </a:buClr>
              <a:buFont typeface="Candara"/>
              <a:buChar char="-"/>
              <a:tabLst>
                <a:tab pos="287020" algn="l"/>
              </a:tabLst>
            </a:pPr>
            <a:r>
              <a:rPr sz="2600" b="1" spc="-5" dirty="0">
                <a:solidFill>
                  <a:srgbClr val="073D86"/>
                </a:solidFill>
                <a:latin typeface="Candara"/>
                <a:cs typeface="Candara"/>
              </a:rPr>
              <a:t>Novità sono invece </a:t>
            </a:r>
            <a:r>
              <a:rPr sz="2600" b="1" dirty="0">
                <a:solidFill>
                  <a:srgbClr val="073D86"/>
                </a:solidFill>
                <a:latin typeface="Candara"/>
                <a:cs typeface="Candara"/>
              </a:rPr>
              <a:t>previste </a:t>
            </a:r>
            <a:r>
              <a:rPr sz="2600" b="1" spc="-5" dirty="0">
                <a:solidFill>
                  <a:srgbClr val="073D86"/>
                </a:solidFill>
                <a:latin typeface="Candara"/>
                <a:cs typeface="Candara"/>
              </a:rPr>
              <a:t>per </a:t>
            </a:r>
            <a:r>
              <a:rPr sz="2600" b="1" dirty="0">
                <a:solidFill>
                  <a:srgbClr val="073D86"/>
                </a:solidFill>
                <a:latin typeface="Candara"/>
                <a:cs typeface="Candara"/>
              </a:rPr>
              <a:t>i </a:t>
            </a:r>
            <a:r>
              <a:rPr sz="2600" b="1" spc="-5" dirty="0">
                <a:solidFill>
                  <a:srgbClr val="073D86"/>
                </a:solidFill>
                <a:latin typeface="Candara"/>
                <a:cs typeface="Candara"/>
              </a:rPr>
              <a:t>criteri di nomina </a:t>
            </a:r>
            <a:r>
              <a:rPr sz="2600" b="1" dirty="0">
                <a:solidFill>
                  <a:srgbClr val="073D86"/>
                </a:solidFill>
                <a:latin typeface="Candara"/>
                <a:cs typeface="Candara"/>
              </a:rPr>
              <a:t>e  </a:t>
            </a:r>
            <a:r>
              <a:rPr sz="2600" b="1" spc="-5" dirty="0">
                <a:solidFill>
                  <a:srgbClr val="073D86"/>
                </a:solidFill>
                <a:latin typeface="Candara"/>
                <a:cs typeface="Candara"/>
              </a:rPr>
              <a:t>per </a:t>
            </a:r>
            <a:r>
              <a:rPr sz="2600" b="1" dirty="0">
                <a:solidFill>
                  <a:srgbClr val="073D86"/>
                </a:solidFill>
                <a:latin typeface="Candara"/>
                <a:cs typeface="Candara"/>
              </a:rPr>
              <a:t>i </a:t>
            </a:r>
            <a:r>
              <a:rPr sz="2600" b="1" spc="-5" dirty="0">
                <a:solidFill>
                  <a:srgbClr val="073D86"/>
                </a:solidFill>
                <a:latin typeface="Candara"/>
                <a:cs typeface="Candara"/>
              </a:rPr>
              <a:t>requisiti </a:t>
            </a:r>
            <a:r>
              <a:rPr sz="2600" b="1" dirty="0">
                <a:solidFill>
                  <a:srgbClr val="073D86"/>
                </a:solidFill>
                <a:latin typeface="Candara"/>
                <a:cs typeface="Candara"/>
              </a:rPr>
              <a:t>(art. 16 </a:t>
            </a:r>
            <a:r>
              <a:rPr sz="2600" b="1" spc="-5" dirty="0">
                <a:solidFill>
                  <a:srgbClr val="073D86"/>
                </a:solidFill>
                <a:latin typeface="Candara"/>
                <a:cs typeface="Candara"/>
              </a:rPr>
              <a:t>commi </a:t>
            </a:r>
            <a:r>
              <a:rPr sz="2600" b="1" dirty="0">
                <a:solidFill>
                  <a:srgbClr val="073D86"/>
                </a:solidFill>
                <a:latin typeface="Candara"/>
                <a:cs typeface="Candara"/>
              </a:rPr>
              <a:t>4 e</a:t>
            </a:r>
            <a:r>
              <a:rPr sz="2600" b="1" spc="-8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b="1" dirty="0">
                <a:solidFill>
                  <a:srgbClr val="073D86"/>
                </a:solidFill>
                <a:latin typeface="Candara"/>
                <a:cs typeface="Candara"/>
              </a:rPr>
              <a:t>5)</a:t>
            </a:r>
            <a:endParaRPr sz="2600">
              <a:latin typeface="Candara"/>
              <a:cs typeface="Candara"/>
            </a:endParaRPr>
          </a:p>
          <a:p>
            <a:pPr marL="287020" marR="5715" indent="-274320" algn="just">
              <a:lnSpc>
                <a:spcPts val="2810"/>
              </a:lnSpc>
              <a:spcBef>
                <a:spcPts val="620"/>
              </a:spcBef>
              <a:buClr>
                <a:srgbClr val="30B6FC"/>
              </a:buClr>
              <a:buChar char="-"/>
              <a:tabLst>
                <a:tab pos="287020" algn="l"/>
              </a:tabLst>
            </a:pP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I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commissari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e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il presidente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sono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nominati dall’USR 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sulla base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di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criteri determinati a livello nazionale con 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decreto del</a:t>
            </a:r>
            <a:r>
              <a:rPr sz="2600" spc="1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Ministro</a:t>
            </a:r>
            <a:endParaRPr sz="2600">
              <a:latin typeface="Candara"/>
              <a:cs typeface="Candara"/>
            </a:endParaRPr>
          </a:p>
          <a:p>
            <a:pPr marL="287020" marR="5080" indent="-274320" algn="just">
              <a:lnSpc>
                <a:spcPct val="90000"/>
              </a:lnSpc>
              <a:spcBef>
                <a:spcPts val="580"/>
              </a:spcBef>
              <a:buClr>
                <a:srgbClr val="30B6FC"/>
              </a:buClr>
              <a:buChar char="-"/>
              <a:tabLst>
                <a:tab pos="287020" algn="l"/>
              </a:tabLst>
            </a:pP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Presso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l’USR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è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istituito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l'elenco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dei presidenti </a:t>
            </a:r>
            <a:r>
              <a:rPr sz="2600" spc="-20" dirty="0">
                <a:solidFill>
                  <a:srgbClr val="073D86"/>
                </a:solidFill>
                <a:latin typeface="Candara"/>
                <a:cs typeface="Candara"/>
              </a:rPr>
              <a:t>di 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commissione,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cui possono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accedere dirigenti scolastici, 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nonché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docenti della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scuola secondaria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di secondo  grado, </a:t>
            </a:r>
            <a:r>
              <a:rPr sz="2600" spc="-10" dirty="0">
                <a:solidFill>
                  <a:srgbClr val="073D86"/>
                </a:solidFill>
                <a:latin typeface="Candara"/>
                <a:cs typeface="Candara"/>
              </a:rPr>
              <a:t>in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possesso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di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requisiti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definiti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a livello nazionale 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dal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MIUR, che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assicura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specifiche azioni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formative </a:t>
            </a:r>
            <a:r>
              <a:rPr sz="2600" spc="5" dirty="0">
                <a:solidFill>
                  <a:srgbClr val="073D86"/>
                </a:solidFill>
                <a:latin typeface="Candara"/>
                <a:cs typeface="Candara"/>
              </a:rPr>
              <a:t>per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il 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corretto svolgimento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della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funzione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di</a:t>
            </a:r>
            <a:r>
              <a:rPr sz="2600" spc="-5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presidente.</a:t>
            </a:r>
            <a:endParaRPr sz="2600">
              <a:latin typeface="Candara"/>
              <a:cs typeface="Candar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84730" y="0"/>
            <a:ext cx="5596255" cy="468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dirty="0"/>
              <a:t>LE </a:t>
            </a:r>
            <a:r>
              <a:rPr sz="2900" spc="-5" dirty="0"/>
              <a:t>COMMISSIONI </a:t>
            </a:r>
            <a:r>
              <a:rPr sz="2900" spc="-10" dirty="0"/>
              <a:t>D’ESAME </a:t>
            </a:r>
            <a:r>
              <a:rPr sz="2900" spc="-55" dirty="0"/>
              <a:t>(ART.</a:t>
            </a:r>
            <a:r>
              <a:rPr sz="2900" spc="-60" dirty="0"/>
              <a:t> </a:t>
            </a:r>
            <a:r>
              <a:rPr sz="2900" dirty="0"/>
              <a:t>16)</a:t>
            </a:r>
            <a:endParaRPr sz="29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228600"/>
            <a:ext cx="8695944" cy="14264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047232" y="859536"/>
            <a:ext cx="2877820" cy="713740"/>
          </a:xfrm>
          <a:custGeom>
            <a:avLst/>
            <a:gdLst/>
            <a:ahLst/>
            <a:cxnLst/>
            <a:rect l="l" t="t" r="r" b="b"/>
            <a:pathLst>
              <a:path w="2877820" h="713740">
                <a:moveTo>
                  <a:pt x="2877312" y="0"/>
                </a:moveTo>
                <a:lnTo>
                  <a:pt x="2870962" y="0"/>
                </a:lnTo>
                <a:lnTo>
                  <a:pt x="2749676" y="20065"/>
                </a:lnTo>
                <a:lnTo>
                  <a:pt x="2626360" y="42290"/>
                </a:lnTo>
                <a:lnTo>
                  <a:pt x="2371216" y="91439"/>
                </a:lnTo>
                <a:lnTo>
                  <a:pt x="2103246" y="149351"/>
                </a:lnTo>
                <a:lnTo>
                  <a:pt x="1822449" y="216153"/>
                </a:lnTo>
                <a:lnTo>
                  <a:pt x="1565147" y="280797"/>
                </a:lnTo>
                <a:lnTo>
                  <a:pt x="842137" y="443484"/>
                </a:lnTo>
                <a:lnTo>
                  <a:pt x="621029" y="488061"/>
                </a:lnTo>
                <a:lnTo>
                  <a:pt x="199897" y="566165"/>
                </a:lnTo>
                <a:lnTo>
                  <a:pt x="0" y="599566"/>
                </a:lnTo>
                <a:lnTo>
                  <a:pt x="138175" y="619633"/>
                </a:lnTo>
                <a:lnTo>
                  <a:pt x="270128" y="637413"/>
                </a:lnTo>
                <a:lnTo>
                  <a:pt x="397637" y="653034"/>
                </a:lnTo>
                <a:lnTo>
                  <a:pt x="644397" y="679830"/>
                </a:lnTo>
                <a:lnTo>
                  <a:pt x="874013" y="697611"/>
                </a:lnTo>
                <a:lnTo>
                  <a:pt x="984631" y="704341"/>
                </a:lnTo>
                <a:lnTo>
                  <a:pt x="1093089" y="708787"/>
                </a:lnTo>
                <a:lnTo>
                  <a:pt x="1297177" y="713231"/>
                </a:lnTo>
                <a:lnTo>
                  <a:pt x="1395094" y="713231"/>
                </a:lnTo>
                <a:lnTo>
                  <a:pt x="1584324" y="708787"/>
                </a:lnTo>
                <a:lnTo>
                  <a:pt x="1673606" y="704341"/>
                </a:lnTo>
                <a:lnTo>
                  <a:pt x="1843786" y="690879"/>
                </a:lnTo>
                <a:lnTo>
                  <a:pt x="1926716" y="681989"/>
                </a:lnTo>
                <a:lnTo>
                  <a:pt x="2084069" y="659764"/>
                </a:lnTo>
                <a:lnTo>
                  <a:pt x="2232914" y="632967"/>
                </a:lnTo>
                <a:lnTo>
                  <a:pt x="2373248" y="601726"/>
                </a:lnTo>
                <a:lnTo>
                  <a:pt x="2507234" y="566165"/>
                </a:lnTo>
                <a:lnTo>
                  <a:pt x="2634868" y="526034"/>
                </a:lnTo>
                <a:lnTo>
                  <a:pt x="2756153" y="481456"/>
                </a:lnTo>
                <a:lnTo>
                  <a:pt x="2873120" y="434593"/>
                </a:lnTo>
                <a:lnTo>
                  <a:pt x="2877312" y="432435"/>
                </a:lnTo>
                <a:lnTo>
                  <a:pt x="2877312" y="0"/>
                </a:lnTo>
                <a:close/>
              </a:path>
            </a:pathLst>
          </a:custGeom>
          <a:solidFill>
            <a:srgbClr val="C5E7FB">
              <a:alpha val="290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19755" y="731519"/>
            <a:ext cx="5544820" cy="848994"/>
          </a:xfrm>
          <a:custGeom>
            <a:avLst/>
            <a:gdLst/>
            <a:ahLst/>
            <a:cxnLst/>
            <a:rect l="l" t="t" r="r" b="b"/>
            <a:pathLst>
              <a:path w="5544820" h="848994">
                <a:moveTo>
                  <a:pt x="852423" y="0"/>
                </a:moveTo>
                <a:lnTo>
                  <a:pt x="684530" y="0"/>
                </a:lnTo>
                <a:lnTo>
                  <a:pt x="527176" y="4444"/>
                </a:lnTo>
                <a:lnTo>
                  <a:pt x="380492" y="11175"/>
                </a:lnTo>
                <a:lnTo>
                  <a:pt x="244475" y="22225"/>
                </a:lnTo>
                <a:lnTo>
                  <a:pt x="116967" y="35687"/>
                </a:lnTo>
                <a:lnTo>
                  <a:pt x="0" y="53466"/>
                </a:lnTo>
                <a:lnTo>
                  <a:pt x="333756" y="95757"/>
                </a:lnTo>
                <a:lnTo>
                  <a:pt x="693039" y="155955"/>
                </a:lnTo>
                <a:lnTo>
                  <a:pt x="1077848" y="233933"/>
                </a:lnTo>
                <a:lnTo>
                  <a:pt x="1281938" y="278510"/>
                </a:lnTo>
                <a:lnTo>
                  <a:pt x="1866519" y="421131"/>
                </a:lnTo>
                <a:lnTo>
                  <a:pt x="2559558" y="574801"/>
                </a:lnTo>
                <a:lnTo>
                  <a:pt x="2878455" y="637158"/>
                </a:lnTo>
                <a:lnTo>
                  <a:pt x="3031490" y="666114"/>
                </a:lnTo>
                <a:lnTo>
                  <a:pt x="3324859" y="715137"/>
                </a:lnTo>
                <a:lnTo>
                  <a:pt x="3465195" y="737488"/>
                </a:lnTo>
                <a:lnTo>
                  <a:pt x="3733038" y="773176"/>
                </a:lnTo>
                <a:lnTo>
                  <a:pt x="3986022" y="804290"/>
                </a:lnTo>
                <a:lnTo>
                  <a:pt x="4107179" y="815466"/>
                </a:lnTo>
                <a:lnTo>
                  <a:pt x="4336796" y="833246"/>
                </a:lnTo>
                <a:lnTo>
                  <a:pt x="4447413" y="839977"/>
                </a:lnTo>
                <a:lnTo>
                  <a:pt x="4659884" y="848867"/>
                </a:lnTo>
                <a:lnTo>
                  <a:pt x="4857623" y="848867"/>
                </a:lnTo>
                <a:lnTo>
                  <a:pt x="5044694" y="844422"/>
                </a:lnTo>
                <a:lnTo>
                  <a:pt x="5133975" y="839977"/>
                </a:lnTo>
                <a:lnTo>
                  <a:pt x="5221224" y="833246"/>
                </a:lnTo>
                <a:lnTo>
                  <a:pt x="5467731" y="806576"/>
                </a:lnTo>
                <a:lnTo>
                  <a:pt x="5544312" y="795401"/>
                </a:lnTo>
                <a:lnTo>
                  <a:pt x="5297678" y="764158"/>
                </a:lnTo>
                <a:lnTo>
                  <a:pt x="5036185" y="726313"/>
                </a:lnTo>
                <a:lnTo>
                  <a:pt x="4468622" y="628268"/>
                </a:lnTo>
                <a:lnTo>
                  <a:pt x="4160393" y="565912"/>
                </a:lnTo>
                <a:lnTo>
                  <a:pt x="3835146" y="496824"/>
                </a:lnTo>
                <a:lnTo>
                  <a:pt x="2850769" y="262889"/>
                </a:lnTo>
                <a:lnTo>
                  <a:pt x="2582926" y="204977"/>
                </a:lnTo>
                <a:lnTo>
                  <a:pt x="2327783" y="155955"/>
                </a:lnTo>
                <a:lnTo>
                  <a:pt x="2204593" y="133730"/>
                </a:lnTo>
                <a:lnTo>
                  <a:pt x="2083308" y="113664"/>
                </a:lnTo>
                <a:lnTo>
                  <a:pt x="1966468" y="95757"/>
                </a:lnTo>
                <a:lnTo>
                  <a:pt x="1628394" y="51180"/>
                </a:lnTo>
                <a:lnTo>
                  <a:pt x="1417955" y="31241"/>
                </a:lnTo>
                <a:lnTo>
                  <a:pt x="1220216" y="15620"/>
                </a:lnTo>
                <a:lnTo>
                  <a:pt x="1031113" y="4444"/>
                </a:lnTo>
                <a:lnTo>
                  <a:pt x="852423" y="0"/>
                </a:lnTo>
                <a:close/>
              </a:path>
            </a:pathLst>
          </a:custGeom>
          <a:solidFill>
            <a:srgbClr val="C5E7FB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29305" y="744473"/>
            <a:ext cx="5468620" cy="774700"/>
          </a:xfrm>
          <a:custGeom>
            <a:avLst/>
            <a:gdLst/>
            <a:ahLst/>
            <a:cxnLst/>
            <a:rect l="l" t="t" r="r" b="b"/>
            <a:pathLst>
              <a:path w="5468620" h="774700">
                <a:moveTo>
                  <a:pt x="0" y="78104"/>
                </a:moveTo>
                <a:lnTo>
                  <a:pt x="19176" y="73660"/>
                </a:lnTo>
                <a:lnTo>
                  <a:pt x="76581" y="62484"/>
                </a:lnTo>
                <a:lnTo>
                  <a:pt x="174370" y="46862"/>
                </a:lnTo>
                <a:lnTo>
                  <a:pt x="238125" y="37973"/>
                </a:lnTo>
                <a:lnTo>
                  <a:pt x="312546" y="28955"/>
                </a:lnTo>
                <a:lnTo>
                  <a:pt x="395477" y="22351"/>
                </a:lnTo>
                <a:lnTo>
                  <a:pt x="491108" y="15621"/>
                </a:lnTo>
                <a:lnTo>
                  <a:pt x="595248" y="8889"/>
                </a:lnTo>
                <a:lnTo>
                  <a:pt x="712216" y="4445"/>
                </a:lnTo>
                <a:lnTo>
                  <a:pt x="839723" y="2286"/>
                </a:lnTo>
                <a:lnTo>
                  <a:pt x="978027" y="0"/>
                </a:lnTo>
                <a:lnTo>
                  <a:pt x="1126744" y="2286"/>
                </a:lnTo>
                <a:lnTo>
                  <a:pt x="1286256" y="6730"/>
                </a:lnTo>
                <a:lnTo>
                  <a:pt x="1458468" y="15621"/>
                </a:lnTo>
                <a:lnTo>
                  <a:pt x="1641220" y="26797"/>
                </a:lnTo>
                <a:lnTo>
                  <a:pt x="1834769" y="44576"/>
                </a:lnTo>
                <a:lnTo>
                  <a:pt x="2041017" y="64642"/>
                </a:lnTo>
                <a:lnTo>
                  <a:pt x="2259965" y="89280"/>
                </a:lnTo>
                <a:lnTo>
                  <a:pt x="2489581" y="118237"/>
                </a:lnTo>
                <a:lnTo>
                  <a:pt x="2731897" y="153924"/>
                </a:lnTo>
                <a:lnTo>
                  <a:pt x="2984881" y="194055"/>
                </a:lnTo>
                <a:lnTo>
                  <a:pt x="3250692" y="240918"/>
                </a:lnTo>
                <a:lnTo>
                  <a:pt x="3529203" y="296799"/>
                </a:lnTo>
                <a:lnTo>
                  <a:pt x="3820414" y="356997"/>
                </a:lnTo>
                <a:lnTo>
                  <a:pt x="4124452" y="423925"/>
                </a:lnTo>
                <a:lnTo>
                  <a:pt x="4441190" y="499745"/>
                </a:lnTo>
                <a:lnTo>
                  <a:pt x="4770755" y="582295"/>
                </a:lnTo>
                <a:lnTo>
                  <a:pt x="5113020" y="673735"/>
                </a:lnTo>
                <a:lnTo>
                  <a:pt x="5468112" y="774191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10605" y="730758"/>
            <a:ext cx="3307079" cy="650875"/>
          </a:xfrm>
          <a:custGeom>
            <a:avLst/>
            <a:gdLst/>
            <a:ahLst/>
            <a:cxnLst/>
            <a:rect l="l" t="t" r="r" b="b"/>
            <a:pathLst>
              <a:path w="3307079" h="650875">
                <a:moveTo>
                  <a:pt x="0" y="650747"/>
                </a:moveTo>
                <a:lnTo>
                  <a:pt x="95631" y="623951"/>
                </a:lnTo>
                <a:lnTo>
                  <a:pt x="357124" y="554863"/>
                </a:lnTo>
                <a:lnTo>
                  <a:pt x="537718" y="508126"/>
                </a:lnTo>
                <a:lnTo>
                  <a:pt x="745998" y="456818"/>
                </a:lnTo>
                <a:lnTo>
                  <a:pt x="977646" y="401192"/>
                </a:lnTo>
                <a:lnTo>
                  <a:pt x="1226312" y="340994"/>
                </a:lnTo>
                <a:lnTo>
                  <a:pt x="1489837" y="283082"/>
                </a:lnTo>
                <a:lnTo>
                  <a:pt x="1759839" y="225043"/>
                </a:lnTo>
                <a:lnTo>
                  <a:pt x="2036064" y="171576"/>
                </a:lnTo>
                <a:lnTo>
                  <a:pt x="2310257" y="120395"/>
                </a:lnTo>
                <a:lnTo>
                  <a:pt x="2446274" y="98043"/>
                </a:lnTo>
                <a:lnTo>
                  <a:pt x="2578100" y="75818"/>
                </a:lnTo>
                <a:lnTo>
                  <a:pt x="2709799" y="57912"/>
                </a:lnTo>
                <a:lnTo>
                  <a:pt x="2837434" y="40131"/>
                </a:lnTo>
                <a:lnTo>
                  <a:pt x="2962783" y="26796"/>
                </a:lnTo>
                <a:lnTo>
                  <a:pt x="3081782" y="15620"/>
                </a:lnTo>
                <a:lnTo>
                  <a:pt x="3196590" y="6730"/>
                </a:lnTo>
                <a:lnTo>
                  <a:pt x="3307079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11836" y="714755"/>
            <a:ext cx="8723376" cy="13289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64312" y="1498472"/>
            <a:ext cx="8343265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Il </a:t>
            </a:r>
            <a:r>
              <a:rPr sz="2400" b="1" u="heavy" spc="-5" dirty="0">
                <a:solidFill>
                  <a:srgbClr val="073D86"/>
                </a:solidFill>
                <a:uFill>
                  <a:solidFill>
                    <a:srgbClr val="073D86"/>
                  </a:solidFill>
                </a:uFill>
                <a:latin typeface="Candara"/>
                <a:cs typeface="Candara"/>
              </a:rPr>
              <a:t>consiglio di classe </a:t>
            </a:r>
            <a:r>
              <a:rPr sz="2400" b="1" dirty="0">
                <a:solidFill>
                  <a:srgbClr val="073D86"/>
                </a:solidFill>
                <a:latin typeface="Candara"/>
                <a:cs typeface="Candara"/>
              </a:rPr>
              <a:t>stabilisce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sulla base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del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piano educativo 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individualizzato </a:t>
            </a:r>
            <a:r>
              <a:rPr sz="2400" b="1" dirty="0">
                <a:solidFill>
                  <a:srgbClr val="073D86"/>
                </a:solidFill>
                <a:latin typeface="Candara"/>
                <a:cs typeface="Candara"/>
              </a:rPr>
              <a:t>la tipologia </a:t>
            </a:r>
            <a:r>
              <a:rPr sz="2400" b="1" spc="-5" dirty="0">
                <a:solidFill>
                  <a:srgbClr val="073D86"/>
                </a:solidFill>
                <a:latin typeface="Candara"/>
                <a:cs typeface="Candara"/>
              </a:rPr>
              <a:t>delle </a:t>
            </a:r>
            <a:r>
              <a:rPr sz="2400" b="1" dirty="0">
                <a:solidFill>
                  <a:srgbClr val="073D86"/>
                </a:solidFill>
                <a:latin typeface="Candara"/>
                <a:cs typeface="Candara"/>
              </a:rPr>
              <a:t>prove </a:t>
            </a:r>
            <a:r>
              <a:rPr sz="2400" b="1" spc="-5" dirty="0">
                <a:solidFill>
                  <a:srgbClr val="073D86"/>
                </a:solidFill>
                <a:latin typeface="Candara"/>
                <a:cs typeface="Candara"/>
              </a:rPr>
              <a:t>d’esame </a:t>
            </a:r>
            <a:r>
              <a:rPr sz="2400" b="1" dirty="0">
                <a:solidFill>
                  <a:srgbClr val="073D86"/>
                </a:solidFill>
                <a:latin typeface="Candara"/>
                <a:cs typeface="Candara"/>
              </a:rPr>
              <a:t>e se le </a:t>
            </a:r>
            <a:r>
              <a:rPr sz="2400" b="1" spc="-5" dirty="0">
                <a:solidFill>
                  <a:srgbClr val="073D86"/>
                </a:solidFill>
                <a:latin typeface="Candara"/>
                <a:cs typeface="Candara"/>
              </a:rPr>
              <a:t>stesse  hanno valore</a:t>
            </a:r>
            <a:r>
              <a:rPr sz="2400" b="1" spc="1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400" b="1" spc="-5" dirty="0">
                <a:solidFill>
                  <a:srgbClr val="073D86"/>
                </a:solidFill>
                <a:latin typeface="Candara"/>
                <a:cs typeface="Candara"/>
              </a:rPr>
              <a:t>equipollente</a:t>
            </a:r>
            <a:endParaRPr sz="2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La </a:t>
            </a:r>
            <a:r>
              <a:rPr sz="2400" b="1" u="heavy" spc="-5" dirty="0">
                <a:solidFill>
                  <a:srgbClr val="073D86"/>
                </a:solidFill>
                <a:uFill>
                  <a:solidFill>
                    <a:srgbClr val="073D86"/>
                  </a:solidFill>
                </a:uFill>
                <a:latin typeface="Candara"/>
                <a:cs typeface="Candara"/>
              </a:rPr>
              <a:t>commissione d’esame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,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sulla base della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documentazione 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fornita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dal consiglio di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classe, relativa alle attività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svolte,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alle 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valutazioni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effettuate e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all’assistenza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prevista per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l’autonomia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e  la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comunicazione, </a:t>
            </a:r>
            <a:r>
              <a:rPr sz="2400" b="1" dirty="0">
                <a:solidFill>
                  <a:srgbClr val="073D86"/>
                </a:solidFill>
                <a:latin typeface="Candara"/>
                <a:cs typeface="Candara"/>
              </a:rPr>
              <a:t>predispone una o più prove </a:t>
            </a:r>
            <a:r>
              <a:rPr sz="2400" b="1" spc="-5" dirty="0">
                <a:solidFill>
                  <a:srgbClr val="073D86"/>
                </a:solidFill>
                <a:latin typeface="Candara"/>
                <a:cs typeface="Candara"/>
              </a:rPr>
              <a:t>differenziate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, </a:t>
            </a:r>
            <a:r>
              <a:rPr sz="2400" spc="5" dirty="0">
                <a:solidFill>
                  <a:srgbClr val="073D86"/>
                </a:solidFill>
                <a:latin typeface="Candara"/>
                <a:cs typeface="Candara"/>
              </a:rPr>
              <a:t>in 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linea con gli interventi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educativo-didattici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attuati sulla base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del 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piano educativo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individualizzato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e con le modalità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di valutazione 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in </a:t>
            </a:r>
            <a:r>
              <a:rPr sz="2400" spc="-5" dirty="0">
                <a:solidFill>
                  <a:srgbClr val="073D86"/>
                </a:solidFill>
                <a:latin typeface="Candara"/>
                <a:cs typeface="Candara"/>
              </a:rPr>
              <a:t>esso</a:t>
            </a:r>
            <a:r>
              <a:rPr sz="2400" spc="-1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400" dirty="0">
                <a:solidFill>
                  <a:srgbClr val="073D86"/>
                </a:solidFill>
                <a:latin typeface="Candara"/>
                <a:cs typeface="Candara"/>
              </a:rPr>
              <a:t>previste.</a:t>
            </a:r>
            <a:endParaRPr sz="2400">
              <a:latin typeface="Candara"/>
              <a:cs typeface="Candar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738022" y="12902"/>
            <a:ext cx="7665084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Candara"/>
                <a:cs typeface="Candara"/>
              </a:rPr>
              <a:t>ESAME DI </a:t>
            </a:r>
            <a:r>
              <a:rPr sz="2400" spc="-25" dirty="0">
                <a:latin typeface="Candara"/>
                <a:cs typeface="Candara"/>
              </a:rPr>
              <a:t>STATO </a:t>
            </a:r>
            <a:r>
              <a:rPr sz="2400" spc="-5" dirty="0">
                <a:latin typeface="Candara"/>
                <a:cs typeface="Candara"/>
              </a:rPr>
              <a:t>PER </a:t>
            </a:r>
            <a:r>
              <a:rPr sz="2400" dirty="0">
                <a:latin typeface="Candara"/>
                <a:cs typeface="Candara"/>
              </a:rPr>
              <a:t>STUDENTI </a:t>
            </a:r>
            <a:r>
              <a:rPr sz="2400" spc="-10" dirty="0">
                <a:latin typeface="Candara"/>
                <a:cs typeface="Candara"/>
              </a:rPr>
              <a:t>CON DISABILITÀ </a:t>
            </a:r>
            <a:r>
              <a:rPr sz="2400" spc="-30" dirty="0">
                <a:latin typeface="Candara"/>
                <a:cs typeface="Candara"/>
              </a:rPr>
              <a:t>(ART.</a:t>
            </a:r>
            <a:r>
              <a:rPr sz="2400" spc="85" dirty="0">
                <a:latin typeface="Candara"/>
                <a:cs typeface="Candara"/>
              </a:rPr>
              <a:t> </a:t>
            </a:r>
            <a:r>
              <a:rPr sz="2400" dirty="0">
                <a:latin typeface="Candara"/>
                <a:cs typeface="Candara"/>
              </a:rPr>
              <a:t>20)</a:t>
            </a:r>
            <a:endParaRPr sz="240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384757"/>
            <a:ext cx="7919720" cy="430720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0" marR="5715" algn="just">
              <a:lnSpc>
                <a:spcPct val="90000"/>
              </a:lnSpc>
              <a:spcBef>
                <a:spcPts val="415"/>
              </a:spcBef>
            </a:pP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Per la </a:t>
            </a:r>
            <a:r>
              <a:rPr sz="2600" b="1" spc="-5" dirty="0">
                <a:solidFill>
                  <a:srgbClr val="073D86"/>
                </a:solidFill>
                <a:latin typeface="Candara"/>
                <a:cs typeface="Candara"/>
              </a:rPr>
              <a:t>predisposizione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,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lo </a:t>
            </a:r>
            <a:r>
              <a:rPr sz="2600" b="1" spc="-5" dirty="0">
                <a:solidFill>
                  <a:srgbClr val="073D86"/>
                </a:solidFill>
                <a:latin typeface="Candara"/>
                <a:cs typeface="Candara"/>
              </a:rPr>
              <a:t>svolgimento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e la </a:t>
            </a:r>
            <a:r>
              <a:rPr sz="2600" b="1" u="heavy" spc="-5" dirty="0">
                <a:solidFill>
                  <a:srgbClr val="073D86"/>
                </a:solidFill>
                <a:uFill>
                  <a:solidFill>
                    <a:srgbClr val="073D86"/>
                  </a:solidFill>
                </a:uFill>
                <a:latin typeface="Candara"/>
                <a:cs typeface="Candara"/>
              </a:rPr>
              <a:t>correzione </a:t>
            </a:r>
            <a:r>
              <a:rPr sz="2600" b="1" spc="-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delle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prove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d’esame, </a:t>
            </a:r>
            <a:r>
              <a:rPr sz="2600" b="1" dirty="0">
                <a:solidFill>
                  <a:srgbClr val="073D86"/>
                </a:solidFill>
                <a:latin typeface="Candara"/>
                <a:cs typeface="Candara"/>
              </a:rPr>
              <a:t>la </a:t>
            </a:r>
            <a:r>
              <a:rPr sz="2600" b="1" spc="-5" dirty="0">
                <a:solidFill>
                  <a:srgbClr val="073D86"/>
                </a:solidFill>
                <a:latin typeface="Candara"/>
                <a:cs typeface="Candara"/>
              </a:rPr>
              <a:t>commissione può </a:t>
            </a:r>
            <a:r>
              <a:rPr sz="2600" b="1" dirty="0">
                <a:solidFill>
                  <a:srgbClr val="073D86"/>
                </a:solidFill>
                <a:latin typeface="Candara"/>
                <a:cs typeface="Candara"/>
              </a:rPr>
              <a:t>avvalersi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del 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supporto </a:t>
            </a:r>
            <a:r>
              <a:rPr sz="2600" spc="-10" dirty="0">
                <a:solidFill>
                  <a:srgbClr val="073D86"/>
                </a:solidFill>
                <a:latin typeface="Candara"/>
                <a:cs typeface="Candara"/>
              </a:rPr>
              <a:t>dei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docenti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e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degli esperti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che hanno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seguito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la  studentessa o lo studente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durante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l’anno</a:t>
            </a:r>
            <a:r>
              <a:rPr sz="2600" spc="-6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scolastico.</a:t>
            </a:r>
            <a:endParaRPr sz="26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250">
              <a:latin typeface="Times New Roman"/>
              <a:cs typeface="Times New Roman"/>
            </a:endParaRPr>
          </a:p>
          <a:p>
            <a:pPr marL="12700">
              <a:lnSpc>
                <a:spcPts val="2965"/>
              </a:lnSpc>
            </a:pP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La commissione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può assegnare </a:t>
            </a:r>
            <a:r>
              <a:rPr sz="2600" b="1" spc="-5" dirty="0">
                <a:solidFill>
                  <a:srgbClr val="073D86"/>
                </a:solidFill>
                <a:latin typeface="Candara"/>
                <a:cs typeface="Candara"/>
              </a:rPr>
              <a:t>un </a:t>
            </a:r>
            <a:r>
              <a:rPr sz="2600" b="1" dirty="0">
                <a:solidFill>
                  <a:srgbClr val="073D86"/>
                </a:solidFill>
                <a:latin typeface="Candara"/>
                <a:cs typeface="Candara"/>
              </a:rPr>
              <a:t>tempo</a:t>
            </a:r>
            <a:r>
              <a:rPr sz="2600" b="1" spc="1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b="1" spc="-5" dirty="0">
                <a:solidFill>
                  <a:srgbClr val="073D86"/>
                </a:solidFill>
                <a:latin typeface="Candara"/>
                <a:cs typeface="Candara"/>
              </a:rPr>
              <a:t>differenziato</a:t>
            </a:r>
            <a:endParaRPr sz="2600">
              <a:latin typeface="Candara"/>
              <a:cs typeface="Candara"/>
            </a:endParaRPr>
          </a:p>
          <a:p>
            <a:pPr marL="12700">
              <a:lnSpc>
                <a:spcPts val="2965"/>
              </a:lnSpc>
            </a:pP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per lo svolgimento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delle</a:t>
            </a:r>
            <a:r>
              <a:rPr sz="2600" spc="-20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prove.</a:t>
            </a:r>
            <a:endParaRPr sz="26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550">
              <a:latin typeface="Times New Roman"/>
              <a:cs typeface="Times New Roman"/>
            </a:endParaRPr>
          </a:p>
          <a:p>
            <a:pPr marL="12700" marR="5080" algn="just">
              <a:lnSpc>
                <a:spcPts val="2810"/>
              </a:lnSpc>
              <a:spcBef>
                <a:spcPts val="5"/>
              </a:spcBef>
            </a:pP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Il consiglio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di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classe può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prevedere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misure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compensative 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e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dispensative </a:t>
            </a:r>
            <a:r>
              <a:rPr sz="2600" b="1" spc="-5" dirty="0">
                <a:solidFill>
                  <a:srgbClr val="073D86"/>
                </a:solidFill>
                <a:latin typeface="Candara"/>
                <a:cs typeface="Candara"/>
              </a:rPr>
              <a:t>delle </a:t>
            </a:r>
            <a:r>
              <a:rPr sz="2600" b="1" dirty="0">
                <a:solidFill>
                  <a:srgbClr val="073D86"/>
                </a:solidFill>
                <a:latin typeface="Candara"/>
                <a:cs typeface="Candara"/>
              </a:rPr>
              <a:t>prove </a:t>
            </a:r>
            <a:r>
              <a:rPr sz="2600" b="1" spc="-10" dirty="0">
                <a:solidFill>
                  <a:srgbClr val="073D86"/>
                </a:solidFill>
                <a:latin typeface="Candara"/>
                <a:cs typeface="Candara"/>
              </a:rPr>
              <a:t>INVALSI </a:t>
            </a:r>
            <a:r>
              <a:rPr sz="2600" spc="-5" dirty="0">
                <a:solidFill>
                  <a:srgbClr val="073D86"/>
                </a:solidFill>
                <a:latin typeface="Candara"/>
                <a:cs typeface="Candara"/>
              </a:rPr>
              <a:t>oppure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predisporre  specifici</a:t>
            </a:r>
            <a:r>
              <a:rPr sz="2600" spc="-35" dirty="0">
                <a:solidFill>
                  <a:srgbClr val="073D86"/>
                </a:solidFill>
                <a:latin typeface="Candara"/>
                <a:cs typeface="Candara"/>
              </a:rPr>
              <a:t> </a:t>
            </a:r>
            <a:r>
              <a:rPr sz="2600" dirty="0">
                <a:solidFill>
                  <a:srgbClr val="073D86"/>
                </a:solidFill>
                <a:latin typeface="Candara"/>
                <a:cs typeface="Candara"/>
              </a:rPr>
              <a:t>adattamenti.</a:t>
            </a:r>
            <a:endParaRPr sz="2600">
              <a:latin typeface="Candara"/>
              <a:cs typeface="Candar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73074" y="0"/>
            <a:ext cx="75996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latin typeface="Candara"/>
                <a:cs typeface="Candara"/>
              </a:rPr>
              <a:t>ESAME </a:t>
            </a:r>
            <a:r>
              <a:rPr sz="2800" spc="-5" dirty="0">
                <a:latin typeface="Candara"/>
                <a:cs typeface="Candara"/>
              </a:rPr>
              <a:t>DI </a:t>
            </a:r>
            <a:r>
              <a:rPr sz="2800" spc="-30" dirty="0">
                <a:latin typeface="Candara"/>
                <a:cs typeface="Candara"/>
              </a:rPr>
              <a:t>STATO </a:t>
            </a:r>
            <a:r>
              <a:rPr sz="2800" spc="-5" dirty="0">
                <a:latin typeface="Candara"/>
                <a:cs typeface="Candara"/>
              </a:rPr>
              <a:t>PER STUDENTI </a:t>
            </a:r>
            <a:r>
              <a:rPr sz="2800" spc="-10" dirty="0">
                <a:latin typeface="Candara"/>
                <a:cs typeface="Candara"/>
              </a:rPr>
              <a:t>CON</a:t>
            </a:r>
            <a:r>
              <a:rPr sz="2800" spc="60" dirty="0">
                <a:latin typeface="Candara"/>
                <a:cs typeface="Candara"/>
              </a:rPr>
              <a:t> </a:t>
            </a:r>
            <a:r>
              <a:rPr sz="2800" spc="-10" dirty="0">
                <a:latin typeface="Candara"/>
                <a:cs typeface="Candara"/>
              </a:rPr>
              <a:t>DISABILITA</a:t>
            </a:r>
            <a:r>
              <a:rPr sz="4000" b="0" spc="-10" dirty="0">
                <a:latin typeface="Candara"/>
                <a:cs typeface="Candara"/>
              </a:rPr>
              <a:t>’</a:t>
            </a:r>
            <a:endParaRPr sz="400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3320</Words>
  <Application>Microsoft Office PowerPoint</Application>
  <PresentationFormat>Presentazione su schermo (4:3)</PresentationFormat>
  <Paragraphs>404</Paragraphs>
  <Slides>52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52</vt:i4>
      </vt:variant>
    </vt:vector>
  </HeadingPairs>
  <TitlesOfParts>
    <vt:vector size="53" baseType="lpstr">
      <vt:lpstr>Office Theme</vt:lpstr>
      <vt:lpstr>L’Esame di Stato del secondo ciclo  nel quadro delineato dal D.Lgs. 62/2017</vt:lpstr>
      <vt:lpstr>Diapositiva 2</vt:lpstr>
      <vt:lpstr>I PRINCIPALI ELEMENTI DI NOVITÀ</vt:lpstr>
      <vt:lpstr>I REQUISITI DI AMMISSIONE ALL’ESAME DEI CANDIDATI  INTERNI (ART. 13)</vt:lpstr>
      <vt:lpstr>I REQUISITI DI AMMISSIONE ALL’ESAME DEI CANDIDATI  ESTERNI (ART. 14)</vt:lpstr>
      <vt:lpstr>Il CREDITO SCOLASTICO (art. 15)</vt:lpstr>
      <vt:lpstr>LE COMMISSIONI D’ESAME (ART. 16)</vt:lpstr>
      <vt:lpstr>ESAME DI STATO PER STUDENTI CON DISABILITÀ (ART. 20)</vt:lpstr>
      <vt:lpstr>ESAME DI STATO PER STUDENTI CON DISABILITA’</vt:lpstr>
      <vt:lpstr>Diapositiva 10</vt:lpstr>
      <vt:lpstr>ESAME DI STATO PER STUDENTI CON DSA</vt:lpstr>
      <vt:lpstr>LE PROVE D’ESAME</vt:lpstr>
      <vt:lpstr>Diapositiva 13</vt:lpstr>
      <vt:lpstr>Diapositiva 14</vt:lpstr>
      <vt:lpstr>Diapositiva 15</vt:lpstr>
      <vt:lpstr>Analisi e interpretazione di un testo  letterario italiano</vt:lpstr>
      <vt:lpstr>Nella prima parte del compito (analisi e comprensione) lo</vt:lpstr>
      <vt:lpstr>Analisi e produzione di un testo  argomentativo</vt:lpstr>
      <vt:lpstr>Analisi e produzione di un testo argomentativo</vt:lpstr>
      <vt:lpstr>Diapositiva 20</vt:lpstr>
      <vt:lpstr>Occorre distinguere tra:  competenze di base</vt:lpstr>
      <vt:lpstr>Tipologia A</vt:lpstr>
      <vt:lpstr>Tipologia B</vt:lpstr>
      <vt:lpstr>Tipologia C</vt:lpstr>
      <vt:lpstr>Diapositiva 25</vt:lpstr>
      <vt:lpstr>Diapositiva 26</vt:lpstr>
      <vt:lpstr>LE PROVE D’ESAME</vt:lpstr>
      <vt:lpstr>LE PROVE D’ESAME</vt:lpstr>
      <vt:lpstr>LE PROVE D’ESAME</vt:lpstr>
      <vt:lpstr>LE PROVE D’ESAME</vt:lpstr>
      <vt:lpstr>LE PROVE D’ESAME</vt:lpstr>
      <vt:lpstr>LE PROVE D’ESAME</vt:lpstr>
      <vt:lpstr>LE PROVE D’ESAME</vt:lpstr>
      <vt:lpstr>LE PROVE D’ESAME</vt:lpstr>
      <vt:lpstr>LE PROVE D’ESAME</vt:lpstr>
      <vt:lpstr>LE PROVE D’ESAME</vt:lpstr>
      <vt:lpstr>IL CURRICULUM DELLO STUDENTE</vt:lpstr>
      <vt:lpstr>IL PUNTEGGIO FINALE</vt:lpstr>
      <vt:lpstr>SISTEMA NAZIONALE DI VALUTAZIONE INCONTRI REGIONALI</vt:lpstr>
      <vt:lpstr>La principali novità per il II ciclo d’istruzione</vt:lpstr>
      <vt:lpstr>La prova d’Inglese</vt:lpstr>
      <vt:lpstr>La prova d’Inglese (continua)</vt:lpstr>
      <vt:lpstr>La prova d’Inglese (continua)</vt:lpstr>
      <vt:lpstr>La prova d’Italiano</vt:lpstr>
      <vt:lpstr>La prova d’Italiano (continua)</vt:lpstr>
      <vt:lpstr>La prova di Matematica</vt:lpstr>
      <vt:lpstr>La prova di Matematica (continua)</vt:lpstr>
      <vt:lpstr>La prova di Matematica (continua)</vt:lpstr>
      <vt:lpstr>La prova di Matematica (continua)</vt:lpstr>
      <vt:lpstr>La somministrazione</vt:lpstr>
      <vt:lpstr>PROVE SCRITTE A CARATTERE NAZIONALE PREDISPOSTE  DALL’INVALSI</vt:lpstr>
      <vt:lpstr>LE PROSSIME SCADENZE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MIUR</dc:creator>
  <cp:lastModifiedBy>Dirigente</cp:lastModifiedBy>
  <cp:revision>4</cp:revision>
  <dcterms:created xsi:type="dcterms:W3CDTF">2019-01-17T13:27:53Z</dcterms:created>
  <dcterms:modified xsi:type="dcterms:W3CDTF">2019-01-17T14:35:10Z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2018-12-18T00:00:00Z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2019-01-17T00:00:00Z</vt:filetime>
  </property>
</Properties>
</file>